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5" r:id="rId3"/>
    <p:sldId id="267" r:id="rId4"/>
    <p:sldId id="268" r:id="rId5"/>
    <p:sldId id="269" r:id="rId6"/>
    <p:sldId id="271" r:id="rId7"/>
    <p:sldId id="272" r:id="rId8"/>
    <p:sldId id="270" r:id="rId9"/>
    <p:sldId id="261" r:id="rId10"/>
    <p:sldId id="263" r:id="rId11"/>
    <p:sldId id="25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493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index.estate/" TargetMode="External"/><Relationship Id="rId1" Type="http://schemas.openxmlformats.org/officeDocument/2006/relationships/hyperlink" Target="http://polls.startim.tmweb.ru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polls.startim.tmweb.ru/" TargetMode="External"/><Relationship Id="rId1" Type="http://schemas.openxmlformats.org/officeDocument/2006/relationships/hyperlink" Target="http://index.estat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2E970-1615-41DA-A963-28525A6449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F8B8E-CA38-4BFB-9048-DAA6ED57B4C3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Образовательный проект  при взаимодействии с Комитетом по образованию  </a:t>
          </a:r>
          <a:endParaRPr lang="ru-RU" sz="1800" b="1" dirty="0"/>
        </a:p>
      </dgm:t>
    </dgm:pt>
    <dgm:pt modelId="{558AC78D-BA6C-47FE-87FC-E90D62620082}" type="parTrans" cxnId="{CBD0E513-7261-49B5-86AF-67C490CE33E6}">
      <dgm:prSet/>
      <dgm:spPr/>
      <dgm:t>
        <a:bodyPr/>
        <a:lstStyle/>
        <a:p>
          <a:endParaRPr lang="ru-RU"/>
        </a:p>
      </dgm:t>
    </dgm:pt>
    <dgm:pt modelId="{C86B80E6-0251-47E5-9114-BBF4C6EA7DDD}" type="sibTrans" cxnId="{CBD0E513-7261-49B5-86AF-67C490CE33E6}">
      <dgm:prSet/>
      <dgm:spPr/>
      <dgm:t>
        <a:bodyPr/>
        <a:lstStyle/>
        <a:p>
          <a:endParaRPr lang="ru-RU"/>
        </a:p>
      </dgm:t>
    </dgm:pt>
    <dgm:pt modelId="{AB397B9B-5088-409A-B50A-B5322525BDF3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Обучение по аналитическому направлению 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(доработан курс 001 Г.М.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Стерником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и разработан на основе его методологии 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новый курс «Как 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организовать профессиональный анализ рынка недвижимости», в работе курс 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Фундаментальный и технический анализ рынка недвижимости») </a:t>
          </a:r>
        </a:p>
      </dgm:t>
    </dgm:pt>
    <dgm:pt modelId="{B8DB59FB-4A8C-4B67-AC08-DBE2C489ABD4}" type="parTrans" cxnId="{CE97ABCC-489A-4331-963F-5B61C99628EF}">
      <dgm:prSet/>
      <dgm:spPr/>
      <dgm:t>
        <a:bodyPr/>
        <a:lstStyle/>
        <a:p>
          <a:endParaRPr lang="ru-RU"/>
        </a:p>
      </dgm:t>
    </dgm:pt>
    <dgm:pt modelId="{454B4B42-4531-448E-A732-14B07BB625E2}" type="sibTrans" cxnId="{CE97ABCC-489A-4331-963F-5B61C99628EF}">
      <dgm:prSet/>
      <dgm:spPr/>
      <dgm:t>
        <a:bodyPr/>
        <a:lstStyle/>
        <a:p>
          <a:endParaRPr lang="ru-RU"/>
        </a:p>
      </dgm:t>
    </dgm:pt>
    <dgm:pt modelId="{F947E4F3-342A-40C0-A035-8E695120DF6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Аналитический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сервис при взаимодействии с Комитетами по сервисам и по информационным технологиям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7D48987-54A4-4414-8C06-E3CBB9F62A4F}" type="parTrans" cxnId="{33867A9F-0525-48AC-AC50-9AD4DAB53562}">
      <dgm:prSet/>
      <dgm:spPr/>
      <dgm:t>
        <a:bodyPr/>
        <a:lstStyle/>
        <a:p>
          <a:endParaRPr lang="ru-RU"/>
        </a:p>
      </dgm:t>
    </dgm:pt>
    <dgm:pt modelId="{7DF516F3-19DD-4187-A5C7-AEAC5105694B}" type="sibTrans" cxnId="{33867A9F-0525-48AC-AC50-9AD4DAB53562}">
      <dgm:prSet/>
      <dgm:spPr/>
      <dgm:t>
        <a:bodyPr/>
        <a:lstStyle/>
        <a:p>
          <a:endParaRPr lang="ru-RU"/>
        </a:p>
      </dgm:t>
    </dgm:pt>
    <dgm:pt modelId="{CB386B65-D479-4C70-A20A-90C5887B92BF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Система обмена данными: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портал </a:t>
          </a:r>
          <a:r>
            <a:rPr lang="en-US" sz="1400" b="1" dirty="0" smtClean="0">
              <a:latin typeface="Arial" pitchFamily="34" charset="0"/>
              <a:cs typeface="Arial" pitchFamily="34" charset="0"/>
            </a:rPr>
            <a:t>index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.</a:t>
          </a:r>
          <a:r>
            <a:rPr lang="en-US" sz="1400" b="1" dirty="0" err="1" smtClean="0">
              <a:latin typeface="Arial" pitchFamily="34" charset="0"/>
              <a:cs typeface="Arial" pitchFamily="34" charset="0"/>
            </a:rPr>
            <a:t>ru</a:t>
          </a:r>
          <a:r>
            <a:rPr lang="en-US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«Система обмена данными по рынку недвижимости» на межрегиональной основе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B6ABC83-F25E-4876-9B2B-76C7FA950A38}" type="parTrans" cxnId="{975207AA-2742-4D72-A0B1-640E5272B2EA}">
      <dgm:prSet/>
      <dgm:spPr/>
      <dgm:t>
        <a:bodyPr/>
        <a:lstStyle/>
        <a:p>
          <a:endParaRPr lang="ru-RU"/>
        </a:p>
      </dgm:t>
    </dgm:pt>
    <dgm:pt modelId="{9CF54C6B-A061-4B08-86BD-77B4BEC0122B}" type="sibTrans" cxnId="{975207AA-2742-4D72-A0B1-640E5272B2EA}">
      <dgm:prSet/>
      <dgm:spPr/>
      <dgm:t>
        <a:bodyPr/>
        <a:lstStyle/>
        <a:p>
          <a:endParaRPr lang="ru-RU"/>
        </a:p>
      </dgm:t>
    </dgm:pt>
    <dgm:pt modelId="{8FED807E-51F2-4BD2-98CA-F665F10B39B3}">
      <dgm:prSet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http://polls.startim.tmweb.ru/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- Пермь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0F80FD8-A50E-471F-B55B-B10B62952162}" type="parTrans" cxnId="{7C5097E1-772B-4784-8831-9EEE89AA73F6}">
      <dgm:prSet/>
      <dgm:spPr/>
      <dgm:t>
        <a:bodyPr/>
        <a:lstStyle/>
        <a:p>
          <a:endParaRPr lang="ru-RU"/>
        </a:p>
      </dgm:t>
    </dgm:pt>
    <dgm:pt modelId="{8D8DC022-8FB0-42F8-A69A-7714338E5617}" type="sibTrans" cxnId="{7C5097E1-772B-4784-8831-9EEE89AA73F6}">
      <dgm:prSet/>
      <dgm:spPr/>
      <dgm:t>
        <a:bodyPr/>
        <a:lstStyle/>
        <a:p>
          <a:endParaRPr lang="ru-RU"/>
        </a:p>
      </dgm:t>
    </dgm:pt>
    <dgm:pt modelId="{F19A90B4-D9C6-48E4-8C26-2DDF7ED5C178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Сервис опросов (Агентства недвижимости; Застройщики):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40459C2-B57E-4B6D-8CB8-7A19396345D1}" type="parTrans" cxnId="{2BA4F03F-539D-4337-9A3E-B4FECEB25D09}">
      <dgm:prSet/>
      <dgm:spPr/>
      <dgm:t>
        <a:bodyPr/>
        <a:lstStyle/>
        <a:p>
          <a:endParaRPr lang="ru-RU"/>
        </a:p>
      </dgm:t>
    </dgm:pt>
    <dgm:pt modelId="{EA468BC1-DDDA-4053-BE35-E83E1EECDA95}" type="sibTrans" cxnId="{2BA4F03F-539D-4337-9A3E-B4FECEB25D09}">
      <dgm:prSet/>
      <dgm:spPr/>
      <dgm:t>
        <a:bodyPr/>
        <a:lstStyle/>
        <a:p>
          <a:endParaRPr lang="ru-RU"/>
        </a:p>
      </dgm:t>
    </dgm:pt>
    <dgm:pt modelId="{6A28C781-7119-43A0-82F1-A34F4A6F3F91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Перспектива: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создание межрегионального аналитического сервиса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D730283-EDB9-42F5-A931-E92780AF9CA8}" type="parTrans" cxnId="{C170DC56-0900-448D-B84E-E8AE5F0D25D6}">
      <dgm:prSet/>
      <dgm:spPr/>
      <dgm:t>
        <a:bodyPr/>
        <a:lstStyle/>
        <a:p>
          <a:endParaRPr lang="ru-RU"/>
        </a:p>
      </dgm:t>
    </dgm:pt>
    <dgm:pt modelId="{A1984170-B8A6-44DA-9BB5-64896CC3BAEB}" type="sibTrans" cxnId="{C170DC56-0900-448D-B84E-E8AE5F0D25D6}">
      <dgm:prSet/>
      <dgm:spPr/>
      <dgm:t>
        <a:bodyPr/>
        <a:lstStyle/>
        <a:p>
          <a:endParaRPr lang="ru-RU"/>
        </a:p>
      </dgm:t>
    </dgm:pt>
    <dgm:pt modelId="{073D6846-AB5D-45F9-9200-046F7451227A}">
      <dgm:prSet phldrT="[Текст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/>
            </a:rPr>
            <a:t>http://index.estate/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- Екатеринбург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4BD6BAE-4ADA-4524-9AF8-E6626CE9DCAB}" type="parTrans" cxnId="{2B86C834-096F-415D-A69A-B9605B9BACE0}">
      <dgm:prSet/>
      <dgm:spPr/>
      <dgm:t>
        <a:bodyPr/>
        <a:lstStyle/>
        <a:p>
          <a:endParaRPr lang="ru-RU"/>
        </a:p>
      </dgm:t>
    </dgm:pt>
    <dgm:pt modelId="{039FA757-703D-4324-96C0-C67DD43A0DEB}" type="sibTrans" cxnId="{2B86C834-096F-415D-A69A-B9605B9BACE0}">
      <dgm:prSet/>
      <dgm:spPr/>
      <dgm:t>
        <a:bodyPr/>
        <a:lstStyle/>
        <a:p>
          <a:endParaRPr lang="ru-RU"/>
        </a:p>
      </dgm:t>
    </dgm:pt>
    <dgm:pt modelId="{8417AE82-FEF1-41DC-9D59-BFDF0EEF6F49}">
      <dgm:prSet phldrT="[Текст]" custT="1"/>
      <dgm:spPr/>
      <dgm:t>
        <a:bodyPr/>
        <a:lstStyle/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Выбор актуальных тем для проведения семинаров, тренингов,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вебинаров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и т.д. </a:t>
          </a:r>
          <a:endParaRPr lang="ru-RU" sz="1400" dirty="0"/>
        </a:p>
      </dgm:t>
    </dgm:pt>
    <dgm:pt modelId="{705CCBEB-1162-4593-86D1-591BFB6647E3}" type="sibTrans" cxnId="{16E1F8A5-7EB5-41FB-83BD-B5AA4175A372}">
      <dgm:prSet/>
      <dgm:spPr/>
      <dgm:t>
        <a:bodyPr/>
        <a:lstStyle/>
        <a:p>
          <a:endParaRPr lang="ru-RU"/>
        </a:p>
      </dgm:t>
    </dgm:pt>
    <dgm:pt modelId="{C2C2297E-6D66-4713-A76D-CE4319BE6781}" type="parTrans" cxnId="{16E1F8A5-7EB5-41FB-83BD-B5AA4175A372}">
      <dgm:prSet/>
      <dgm:spPr/>
      <dgm:t>
        <a:bodyPr/>
        <a:lstStyle/>
        <a:p>
          <a:endParaRPr lang="ru-RU"/>
        </a:p>
      </dgm:t>
    </dgm:pt>
    <dgm:pt modelId="{11EDAB85-9CDE-48ED-A28F-E368D338E389}" type="pres">
      <dgm:prSet presAssocID="{1D62E970-1615-41DA-A963-28525A644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606A3-A441-4CB2-9B20-C73622131E86}" type="pres">
      <dgm:prSet presAssocID="{FCDF8B8E-CA38-4BFB-9048-DAA6ED57B4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207E0-F205-4B7A-95AB-FC8FA695EA49}" type="pres">
      <dgm:prSet presAssocID="{FCDF8B8E-CA38-4BFB-9048-DAA6ED57B4C3}" presName="childText" presStyleLbl="revTx" presStyleIdx="0" presStyleCnt="2" custLinFactNeighborY="-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42C21-BB20-48DD-AA0F-CB04A50B0B96}" type="pres">
      <dgm:prSet presAssocID="{F947E4F3-342A-40C0-A035-8E695120DF6F}" presName="parentText" presStyleLbl="node1" presStyleIdx="1" presStyleCnt="2" custLinFactNeighborY="-6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F7BC4-1547-479A-94BA-75873B29E460}" type="pres">
      <dgm:prSet presAssocID="{F947E4F3-342A-40C0-A035-8E695120DF6F}" presName="childText" presStyleLbl="revTx" presStyleIdx="1" presStyleCnt="2" custLinFactNeighborY="-15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AF7C7-55F2-465A-AD59-449AA896C8D2}" type="presOf" srcId="{F19A90B4-D9C6-48E4-8C26-2DDF7ED5C178}" destId="{585F7BC4-1547-479A-94BA-75873B29E460}" srcOrd="0" destOrd="1" presId="urn:microsoft.com/office/officeart/2005/8/layout/vList2"/>
    <dgm:cxn modelId="{5CD4D940-1800-4B76-AF30-78A95DD03A3B}" type="presOf" srcId="{8FED807E-51F2-4BD2-98CA-F665F10B39B3}" destId="{585F7BC4-1547-479A-94BA-75873B29E460}" srcOrd="0" destOrd="3" presId="urn:microsoft.com/office/officeart/2005/8/layout/vList2"/>
    <dgm:cxn modelId="{CE97ABCC-489A-4331-963F-5B61C99628EF}" srcId="{FCDF8B8E-CA38-4BFB-9048-DAA6ED57B4C3}" destId="{AB397B9B-5088-409A-B50A-B5322525BDF3}" srcOrd="0" destOrd="0" parTransId="{B8DB59FB-4A8C-4B67-AC08-DBE2C489ABD4}" sibTransId="{454B4B42-4531-448E-A732-14B07BB625E2}"/>
    <dgm:cxn modelId="{33867A9F-0525-48AC-AC50-9AD4DAB53562}" srcId="{1D62E970-1615-41DA-A963-28525A644917}" destId="{F947E4F3-342A-40C0-A035-8E695120DF6F}" srcOrd="1" destOrd="0" parTransId="{A7D48987-54A4-4414-8C06-E3CBB9F62A4F}" sibTransId="{7DF516F3-19DD-4187-A5C7-AEAC5105694B}"/>
    <dgm:cxn modelId="{3F2D83C5-E86D-40BC-90BD-C0DF77BE91FE}" type="presOf" srcId="{FCDF8B8E-CA38-4BFB-9048-DAA6ED57B4C3}" destId="{EA9606A3-A441-4CB2-9B20-C73622131E86}" srcOrd="0" destOrd="0" presId="urn:microsoft.com/office/officeart/2005/8/layout/vList2"/>
    <dgm:cxn modelId="{2B86C834-096F-415D-A69A-B9605B9BACE0}" srcId="{F947E4F3-342A-40C0-A035-8E695120DF6F}" destId="{073D6846-AB5D-45F9-9200-046F7451227A}" srcOrd="2" destOrd="0" parTransId="{D4BD6BAE-4ADA-4524-9AF8-E6626CE9DCAB}" sibTransId="{039FA757-703D-4324-96C0-C67DD43A0DEB}"/>
    <dgm:cxn modelId="{7C5097E1-772B-4784-8831-9EEE89AA73F6}" srcId="{F947E4F3-342A-40C0-A035-8E695120DF6F}" destId="{8FED807E-51F2-4BD2-98CA-F665F10B39B3}" srcOrd="3" destOrd="0" parTransId="{20F80FD8-A50E-471F-B55B-B10B62952162}" sibTransId="{8D8DC022-8FB0-42F8-A69A-7714338E5617}"/>
    <dgm:cxn modelId="{8CDA6DF1-D1CB-4F85-B5B5-FDB5E0438459}" type="presOf" srcId="{1D62E970-1615-41DA-A963-28525A644917}" destId="{11EDAB85-9CDE-48ED-A28F-E368D338E389}" srcOrd="0" destOrd="0" presId="urn:microsoft.com/office/officeart/2005/8/layout/vList2"/>
    <dgm:cxn modelId="{CBD0E513-7261-49B5-86AF-67C490CE33E6}" srcId="{1D62E970-1615-41DA-A963-28525A644917}" destId="{FCDF8B8E-CA38-4BFB-9048-DAA6ED57B4C3}" srcOrd="0" destOrd="0" parTransId="{558AC78D-BA6C-47FE-87FC-E90D62620082}" sibTransId="{C86B80E6-0251-47E5-9114-BBF4C6EA7DDD}"/>
    <dgm:cxn modelId="{16E1F8A5-7EB5-41FB-83BD-B5AA4175A372}" srcId="{FCDF8B8E-CA38-4BFB-9048-DAA6ED57B4C3}" destId="{8417AE82-FEF1-41DC-9D59-BFDF0EEF6F49}" srcOrd="1" destOrd="0" parTransId="{C2C2297E-6D66-4713-A76D-CE4319BE6781}" sibTransId="{705CCBEB-1162-4593-86D1-591BFB6647E3}"/>
    <dgm:cxn modelId="{AF290AB1-9A71-4142-B449-03F9D0A8A1FC}" type="presOf" srcId="{CB386B65-D479-4C70-A20A-90C5887B92BF}" destId="{585F7BC4-1547-479A-94BA-75873B29E460}" srcOrd="0" destOrd="0" presId="urn:microsoft.com/office/officeart/2005/8/layout/vList2"/>
    <dgm:cxn modelId="{05F3DEB1-8462-44C7-A859-4FAD9E8F55F6}" type="presOf" srcId="{AB397B9B-5088-409A-B50A-B5322525BDF3}" destId="{046207E0-F205-4B7A-95AB-FC8FA695EA49}" srcOrd="0" destOrd="0" presId="urn:microsoft.com/office/officeart/2005/8/layout/vList2"/>
    <dgm:cxn modelId="{975207AA-2742-4D72-A0B1-640E5272B2EA}" srcId="{F947E4F3-342A-40C0-A035-8E695120DF6F}" destId="{CB386B65-D479-4C70-A20A-90C5887B92BF}" srcOrd="0" destOrd="0" parTransId="{1B6ABC83-F25E-4876-9B2B-76C7FA950A38}" sibTransId="{9CF54C6B-A061-4B08-86BD-77B4BEC0122B}"/>
    <dgm:cxn modelId="{3B9E1136-F6F3-4517-9D21-464E855E691B}" type="presOf" srcId="{6A28C781-7119-43A0-82F1-A34F4A6F3F91}" destId="{585F7BC4-1547-479A-94BA-75873B29E460}" srcOrd="0" destOrd="4" presId="urn:microsoft.com/office/officeart/2005/8/layout/vList2"/>
    <dgm:cxn modelId="{2BA4F03F-539D-4337-9A3E-B4FECEB25D09}" srcId="{F947E4F3-342A-40C0-A035-8E695120DF6F}" destId="{F19A90B4-D9C6-48E4-8C26-2DDF7ED5C178}" srcOrd="1" destOrd="0" parTransId="{B40459C2-B57E-4B6D-8CB8-7A19396345D1}" sibTransId="{EA468BC1-DDDA-4053-BE35-E83E1EECDA95}"/>
    <dgm:cxn modelId="{E9396B9F-066A-4EBB-B469-77F8ECA36CC3}" type="presOf" srcId="{F947E4F3-342A-40C0-A035-8E695120DF6F}" destId="{D1542C21-BB20-48DD-AA0F-CB04A50B0B96}" srcOrd="0" destOrd="0" presId="urn:microsoft.com/office/officeart/2005/8/layout/vList2"/>
    <dgm:cxn modelId="{C170DC56-0900-448D-B84E-E8AE5F0D25D6}" srcId="{F947E4F3-342A-40C0-A035-8E695120DF6F}" destId="{6A28C781-7119-43A0-82F1-A34F4A6F3F91}" srcOrd="4" destOrd="0" parTransId="{CD730283-EDB9-42F5-A931-E92780AF9CA8}" sibTransId="{A1984170-B8A6-44DA-9BB5-64896CC3BAEB}"/>
    <dgm:cxn modelId="{AB556EC5-1CAD-45D2-B8B6-F001429F25CB}" type="presOf" srcId="{8417AE82-FEF1-41DC-9D59-BFDF0EEF6F49}" destId="{046207E0-F205-4B7A-95AB-FC8FA695EA49}" srcOrd="0" destOrd="1" presId="urn:microsoft.com/office/officeart/2005/8/layout/vList2"/>
    <dgm:cxn modelId="{F5394E9E-F67C-4F29-BDF7-3E3B3A766AEC}" type="presOf" srcId="{073D6846-AB5D-45F9-9200-046F7451227A}" destId="{585F7BC4-1547-479A-94BA-75873B29E460}" srcOrd="0" destOrd="2" presId="urn:microsoft.com/office/officeart/2005/8/layout/vList2"/>
    <dgm:cxn modelId="{D3F1C56A-2923-4AE2-820E-9D0D3D12DB36}" type="presParOf" srcId="{11EDAB85-9CDE-48ED-A28F-E368D338E389}" destId="{EA9606A3-A441-4CB2-9B20-C73622131E86}" srcOrd="0" destOrd="0" presId="urn:microsoft.com/office/officeart/2005/8/layout/vList2"/>
    <dgm:cxn modelId="{4A64E706-CC1B-4AB8-830C-2DFBEB3E0910}" type="presParOf" srcId="{11EDAB85-9CDE-48ED-A28F-E368D338E389}" destId="{046207E0-F205-4B7A-95AB-FC8FA695EA49}" srcOrd="1" destOrd="0" presId="urn:microsoft.com/office/officeart/2005/8/layout/vList2"/>
    <dgm:cxn modelId="{A24793F0-FF89-4140-8DC6-4FD02EAA665D}" type="presParOf" srcId="{11EDAB85-9CDE-48ED-A28F-E368D338E389}" destId="{D1542C21-BB20-48DD-AA0F-CB04A50B0B96}" srcOrd="2" destOrd="0" presId="urn:microsoft.com/office/officeart/2005/8/layout/vList2"/>
    <dgm:cxn modelId="{3F0081A9-24FF-4052-96E9-99C031A00DB0}" type="presParOf" srcId="{11EDAB85-9CDE-48ED-A28F-E368D338E389}" destId="{585F7BC4-1547-479A-94BA-75873B29E4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ACC2C-B1CD-4E06-8523-66A387FD37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B2243-E745-441F-8CA6-836A943DEBD6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Исследовательские проекты  при взаимодействии с Комитетами по загородной и коммерческой недвижимости </a:t>
          </a:r>
          <a:endParaRPr lang="ru-RU" sz="1800" dirty="0"/>
        </a:p>
      </dgm:t>
    </dgm:pt>
    <dgm:pt modelId="{199C07F5-3A8C-4796-99D3-51A190945670}" type="parTrans" cxnId="{58B09374-9880-4123-A59C-5CA5F532EDDB}">
      <dgm:prSet/>
      <dgm:spPr/>
      <dgm:t>
        <a:bodyPr/>
        <a:lstStyle/>
        <a:p>
          <a:endParaRPr lang="ru-RU"/>
        </a:p>
      </dgm:t>
    </dgm:pt>
    <dgm:pt modelId="{5F918EB4-8B03-4248-A1B7-C4EBE97EF544}" type="sibTrans" cxnId="{58B09374-9880-4123-A59C-5CA5F532EDDB}">
      <dgm:prSet/>
      <dgm:spPr/>
      <dgm:t>
        <a:bodyPr/>
        <a:lstStyle/>
        <a:p>
          <a:endParaRPr lang="ru-RU"/>
        </a:p>
      </dgm:t>
    </dgm:pt>
    <dgm:pt modelId="{BB2CE686-D3C4-4E14-B8DD-089DE1C6617E}">
      <dgm:prSet phldrT="[Текст]" custT="1"/>
      <dgm:spPr/>
      <dgm:t>
        <a:bodyPr/>
        <a:lstStyle/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Внесение изменений в классификатор ЕК МНЖД, участие в разработке Классификатора загородной недвижимости (проекты РГР);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endParaRPr lang="ru-RU" sz="1400" dirty="0"/>
        </a:p>
      </dgm:t>
    </dgm:pt>
    <dgm:pt modelId="{8F511C06-BCE0-4565-A70B-CB42FC608B5A}" type="parTrans" cxnId="{0FCEB245-0424-4C94-A03D-46F792C94A16}">
      <dgm:prSet/>
      <dgm:spPr/>
      <dgm:t>
        <a:bodyPr/>
        <a:lstStyle/>
        <a:p>
          <a:endParaRPr lang="ru-RU"/>
        </a:p>
      </dgm:t>
    </dgm:pt>
    <dgm:pt modelId="{ACE37E61-0724-46B5-B56B-6F7A72BE536E}" type="sibTrans" cxnId="{0FCEB245-0424-4C94-A03D-46F792C94A16}">
      <dgm:prSet/>
      <dgm:spPr/>
      <dgm:t>
        <a:bodyPr/>
        <a:lstStyle/>
        <a:p>
          <a:endParaRPr lang="ru-RU"/>
        </a:p>
      </dgm:t>
    </dgm:pt>
    <dgm:pt modelId="{A1FED13F-3F5B-4FCA-8CA4-9DC5C646CE2C}">
      <dgm:prSet phldrT="[Текст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PR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и продвижение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AE841EB-1A67-4B0E-94D4-535E40136979}" type="parTrans" cxnId="{539D50C4-E48F-4C28-ADC0-1AC558F90251}">
      <dgm:prSet/>
      <dgm:spPr/>
      <dgm:t>
        <a:bodyPr/>
        <a:lstStyle/>
        <a:p>
          <a:endParaRPr lang="ru-RU"/>
        </a:p>
      </dgm:t>
    </dgm:pt>
    <dgm:pt modelId="{2285742E-639D-45F6-8D0A-7E0E49395CDB}" type="sibTrans" cxnId="{539D50C4-E48F-4C28-ADC0-1AC558F90251}">
      <dgm:prSet/>
      <dgm:spPr/>
      <dgm:t>
        <a:bodyPr/>
        <a:lstStyle/>
        <a:p>
          <a:endParaRPr lang="ru-RU"/>
        </a:p>
      </dgm:t>
    </dgm:pt>
    <dgm:pt modelId="{7770AB1B-36FA-49C9-916B-62AF05ED7012}">
      <dgm:prSet custT="1"/>
      <dgm:spPr/>
      <dgm:t>
        <a:bodyPr/>
        <a:lstStyle/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Разработка модели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ценообразующих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факторов анализа спроса и предложения совместно с АРБ и СРО Оценщиков (жилищный, коммерческий и загородный сегменты) </a:t>
          </a:r>
          <a:endParaRPr lang="ru-RU" sz="1400" b="0" dirty="0"/>
        </a:p>
      </dgm:t>
    </dgm:pt>
    <dgm:pt modelId="{959E9FD1-0814-41C2-85B9-7C5BC7CD41F3}" type="parTrans" cxnId="{B458A3BC-82C2-4C44-9E62-900D6BBEE609}">
      <dgm:prSet/>
      <dgm:spPr/>
      <dgm:t>
        <a:bodyPr/>
        <a:lstStyle/>
        <a:p>
          <a:endParaRPr lang="ru-RU"/>
        </a:p>
      </dgm:t>
    </dgm:pt>
    <dgm:pt modelId="{5AF73B9D-6BA2-4A64-A14E-3A112B0DFD82}" type="sibTrans" cxnId="{B458A3BC-82C2-4C44-9E62-900D6BBEE609}">
      <dgm:prSet/>
      <dgm:spPr/>
      <dgm:t>
        <a:bodyPr/>
        <a:lstStyle/>
        <a:p>
          <a:endParaRPr lang="ru-RU"/>
        </a:p>
      </dgm:t>
    </dgm:pt>
    <dgm:pt modelId="{E68238C1-33AC-4F50-8BE0-63A0B3500F19}">
      <dgm:prSet phldrT="[Текст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EVENT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-мероприятия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(пресс-завтрак, бизнес-завтрак, конференции, семинары и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т.д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)</a:t>
          </a:r>
          <a:endParaRPr lang="ru-RU" sz="1400" dirty="0"/>
        </a:p>
      </dgm:t>
    </dgm:pt>
    <dgm:pt modelId="{2442C159-5E4A-489A-9137-AD48A28E7936}" type="parTrans" cxnId="{7448E95D-4BE1-41FF-A035-CE4B558C0FAC}">
      <dgm:prSet/>
      <dgm:spPr/>
      <dgm:t>
        <a:bodyPr/>
        <a:lstStyle/>
        <a:p>
          <a:endParaRPr lang="ru-RU"/>
        </a:p>
      </dgm:t>
    </dgm:pt>
    <dgm:pt modelId="{E2BB3DC1-5B7D-4ECD-8ACD-F1E5EE2EE390}" type="sibTrans" cxnId="{7448E95D-4BE1-41FF-A035-CE4B558C0FAC}">
      <dgm:prSet/>
      <dgm:spPr/>
      <dgm:t>
        <a:bodyPr/>
        <a:lstStyle/>
        <a:p>
          <a:endParaRPr lang="ru-RU"/>
        </a:p>
      </dgm:t>
    </dgm:pt>
    <dgm:pt modelId="{0E365A41-04BF-442E-BA39-6C66EE6642B4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ЕДИНЫЙ РЕЕСТР СПЕЦИАЛИСТОВ РЫНКА НЕДВИЖИМОСТИ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– банк данных именных карточек аналитиков </a:t>
          </a:r>
          <a:r>
            <a:rPr lang="ru-RU" sz="1400" i="1" dirty="0" smtClean="0">
              <a:latin typeface="Arial" pitchFamily="34" charset="0"/>
              <a:cs typeface="Arial" pitchFamily="34" charset="0"/>
            </a:rPr>
            <a:t>СОВМЕСТНО С А.А. ХРОМОВЫМ</a:t>
          </a:r>
          <a:endParaRPr lang="ru-RU" sz="1400" i="1" dirty="0">
            <a:latin typeface="Arial" pitchFamily="34" charset="0"/>
            <a:cs typeface="Arial" pitchFamily="34" charset="0"/>
          </a:endParaRPr>
        </a:p>
      </dgm:t>
    </dgm:pt>
    <dgm:pt modelId="{D9D07C30-806A-4E75-8371-8E69FFBB91DB}" type="parTrans" cxnId="{6B471F7F-C840-40C2-80C8-7DCDA60A3753}">
      <dgm:prSet/>
      <dgm:spPr/>
      <dgm:t>
        <a:bodyPr/>
        <a:lstStyle/>
        <a:p>
          <a:endParaRPr lang="ru-RU"/>
        </a:p>
      </dgm:t>
    </dgm:pt>
    <dgm:pt modelId="{A7DC6508-2391-4CFF-9221-55C9FF673A62}" type="sibTrans" cxnId="{6B471F7F-C840-40C2-80C8-7DCDA60A3753}">
      <dgm:prSet/>
      <dgm:spPr/>
      <dgm:t>
        <a:bodyPr/>
        <a:lstStyle/>
        <a:p>
          <a:endParaRPr lang="ru-RU"/>
        </a:p>
      </dgm:t>
    </dgm:pt>
    <dgm:pt modelId="{33FFC184-4C88-4611-99E7-FB1D217C032C}" type="pres">
      <dgm:prSet presAssocID="{F22ACC2C-B1CD-4E06-8523-66A387FD37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8702B-D5F6-439A-B812-A4F43964E878}" type="pres">
      <dgm:prSet presAssocID="{9F6B2243-E745-441F-8CA6-836A943DEBD6}" presName="parentText" presStyleLbl="node1" presStyleIdx="0" presStyleCnt="2" custLinFactNeighborY="-2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8D90C-6BD0-41AB-BEB8-3F4973CD1D1B}" type="pres">
      <dgm:prSet presAssocID="{9F6B2243-E745-441F-8CA6-836A943DEB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8B750-6989-4059-A1E3-3535BD3C84AD}" type="pres">
      <dgm:prSet presAssocID="{A1FED13F-3F5B-4FCA-8CA4-9DC5C646CE2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9699A-1725-4F69-B10C-10436BAB3473}" type="pres">
      <dgm:prSet presAssocID="{A1FED13F-3F5B-4FCA-8CA4-9DC5C646CE2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62FF9-E7FF-43EB-9503-947D302318A8}" type="presOf" srcId="{9F6B2243-E745-441F-8CA6-836A943DEBD6}" destId="{DCC8702B-D5F6-439A-B812-A4F43964E878}" srcOrd="0" destOrd="0" presId="urn:microsoft.com/office/officeart/2005/8/layout/vList2"/>
    <dgm:cxn modelId="{B458A3BC-82C2-4C44-9E62-900D6BBEE609}" srcId="{9F6B2243-E745-441F-8CA6-836A943DEBD6}" destId="{7770AB1B-36FA-49C9-916B-62AF05ED7012}" srcOrd="1" destOrd="0" parTransId="{959E9FD1-0814-41C2-85B9-7C5BC7CD41F3}" sibTransId="{5AF73B9D-6BA2-4A64-A14E-3A112B0DFD82}"/>
    <dgm:cxn modelId="{7CA87190-7BF7-4AC1-BA84-0E128243C9D4}" type="presOf" srcId="{A1FED13F-3F5B-4FCA-8CA4-9DC5C646CE2C}" destId="{0CE8B750-6989-4059-A1E3-3535BD3C84AD}" srcOrd="0" destOrd="0" presId="urn:microsoft.com/office/officeart/2005/8/layout/vList2"/>
    <dgm:cxn modelId="{58B09374-9880-4123-A59C-5CA5F532EDDB}" srcId="{F22ACC2C-B1CD-4E06-8523-66A387FD371E}" destId="{9F6B2243-E745-441F-8CA6-836A943DEBD6}" srcOrd="0" destOrd="0" parTransId="{199C07F5-3A8C-4796-99D3-51A190945670}" sibTransId="{5F918EB4-8B03-4248-A1B7-C4EBE97EF544}"/>
    <dgm:cxn modelId="{0FCEB245-0424-4C94-A03D-46F792C94A16}" srcId="{9F6B2243-E745-441F-8CA6-836A943DEBD6}" destId="{BB2CE686-D3C4-4E14-B8DD-089DE1C6617E}" srcOrd="0" destOrd="0" parTransId="{8F511C06-BCE0-4565-A70B-CB42FC608B5A}" sibTransId="{ACE37E61-0724-46B5-B56B-6F7A72BE536E}"/>
    <dgm:cxn modelId="{ACC5D063-35F5-4E26-A4AB-FB0C7A1E591C}" type="presOf" srcId="{0E365A41-04BF-442E-BA39-6C66EE6642B4}" destId="{5F09699A-1725-4F69-B10C-10436BAB3473}" srcOrd="0" destOrd="1" presId="urn:microsoft.com/office/officeart/2005/8/layout/vList2"/>
    <dgm:cxn modelId="{D77B0FD1-B892-4D1A-A19B-1E2C2B3EEA95}" type="presOf" srcId="{BB2CE686-D3C4-4E14-B8DD-089DE1C6617E}" destId="{8428D90C-6BD0-41AB-BEB8-3F4973CD1D1B}" srcOrd="0" destOrd="0" presId="urn:microsoft.com/office/officeart/2005/8/layout/vList2"/>
    <dgm:cxn modelId="{BE066C1B-9053-4C4E-B9C5-D1A584EA5744}" type="presOf" srcId="{7770AB1B-36FA-49C9-916B-62AF05ED7012}" destId="{8428D90C-6BD0-41AB-BEB8-3F4973CD1D1B}" srcOrd="0" destOrd="1" presId="urn:microsoft.com/office/officeart/2005/8/layout/vList2"/>
    <dgm:cxn modelId="{7448E95D-4BE1-41FF-A035-CE4B558C0FAC}" srcId="{A1FED13F-3F5B-4FCA-8CA4-9DC5C646CE2C}" destId="{E68238C1-33AC-4F50-8BE0-63A0B3500F19}" srcOrd="0" destOrd="0" parTransId="{2442C159-5E4A-489A-9137-AD48A28E7936}" sibTransId="{E2BB3DC1-5B7D-4ECD-8ACD-F1E5EE2EE390}"/>
    <dgm:cxn modelId="{539D50C4-E48F-4C28-ADC0-1AC558F90251}" srcId="{F22ACC2C-B1CD-4E06-8523-66A387FD371E}" destId="{A1FED13F-3F5B-4FCA-8CA4-9DC5C646CE2C}" srcOrd="1" destOrd="0" parTransId="{FAE841EB-1A67-4B0E-94D4-535E40136979}" sibTransId="{2285742E-639D-45F6-8D0A-7E0E49395CDB}"/>
    <dgm:cxn modelId="{0FDFE6A1-A530-4AE4-98E3-CA28ACC2BA27}" type="presOf" srcId="{F22ACC2C-B1CD-4E06-8523-66A387FD371E}" destId="{33FFC184-4C88-4611-99E7-FB1D217C032C}" srcOrd="0" destOrd="0" presId="urn:microsoft.com/office/officeart/2005/8/layout/vList2"/>
    <dgm:cxn modelId="{F78166EA-B084-4C2B-AF3B-7058195CB626}" type="presOf" srcId="{E68238C1-33AC-4F50-8BE0-63A0B3500F19}" destId="{5F09699A-1725-4F69-B10C-10436BAB3473}" srcOrd="0" destOrd="0" presId="urn:microsoft.com/office/officeart/2005/8/layout/vList2"/>
    <dgm:cxn modelId="{6B471F7F-C840-40C2-80C8-7DCDA60A3753}" srcId="{A1FED13F-3F5B-4FCA-8CA4-9DC5C646CE2C}" destId="{0E365A41-04BF-442E-BA39-6C66EE6642B4}" srcOrd="1" destOrd="0" parTransId="{D9D07C30-806A-4E75-8371-8E69FFBB91DB}" sibTransId="{A7DC6508-2391-4CFF-9221-55C9FF673A62}"/>
    <dgm:cxn modelId="{C4088725-0AFF-4544-8942-290376F219FD}" type="presParOf" srcId="{33FFC184-4C88-4611-99E7-FB1D217C032C}" destId="{DCC8702B-D5F6-439A-B812-A4F43964E878}" srcOrd="0" destOrd="0" presId="urn:microsoft.com/office/officeart/2005/8/layout/vList2"/>
    <dgm:cxn modelId="{0634C440-3C21-4C35-9D83-0D73E7787FD1}" type="presParOf" srcId="{33FFC184-4C88-4611-99E7-FB1D217C032C}" destId="{8428D90C-6BD0-41AB-BEB8-3F4973CD1D1B}" srcOrd="1" destOrd="0" presId="urn:microsoft.com/office/officeart/2005/8/layout/vList2"/>
    <dgm:cxn modelId="{F7362F3E-DE0B-4793-9030-32FB92A4B2DD}" type="presParOf" srcId="{33FFC184-4C88-4611-99E7-FB1D217C032C}" destId="{0CE8B750-6989-4059-A1E3-3535BD3C84AD}" srcOrd="2" destOrd="0" presId="urn:microsoft.com/office/officeart/2005/8/layout/vList2"/>
    <dgm:cxn modelId="{53751BD0-AC4D-416F-821D-83D50A55D3CF}" type="presParOf" srcId="{33FFC184-4C88-4611-99E7-FB1D217C032C}" destId="{5F09699A-1725-4F69-B10C-10436BAB347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6021B-0842-4E75-8D89-5297737D18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0ED8A-E749-42E7-84BC-81457E7E1A9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РГР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1B74BCB-227C-470F-AC4A-087B1C7599B4}" type="parTrans" cxnId="{3B8F42A3-559C-4A39-93CE-971866397853}">
      <dgm:prSet/>
      <dgm:spPr/>
      <dgm:t>
        <a:bodyPr/>
        <a:lstStyle/>
        <a:p>
          <a:endParaRPr lang="ru-RU"/>
        </a:p>
      </dgm:t>
    </dgm:pt>
    <dgm:pt modelId="{25F839C2-667A-4274-8173-955F311A7EC1}" type="sibTrans" cxnId="{3B8F42A3-559C-4A39-93CE-971866397853}">
      <dgm:prSet/>
      <dgm:spPr/>
      <dgm:t>
        <a:bodyPr/>
        <a:lstStyle/>
        <a:p>
          <a:endParaRPr lang="ru-RU"/>
        </a:p>
      </dgm:t>
    </dgm:pt>
    <dgm:pt modelId="{50BEC59F-B57E-45FA-B57E-AF364A337D0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Исследование фундаментального и технического характера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27D3005F-88C2-42F8-B03B-0DE29A41ADA5}" type="parTrans" cxnId="{F178C51A-D3BC-4299-BE6B-ABEF37EC4027}">
      <dgm:prSet/>
      <dgm:spPr/>
      <dgm:t>
        <a:bodyPr/>
        <a:lstStyle/>
        <a:p>
          <a:endParaRPr lang="ru-RU"/>
        </a:p>
      </dgm:t>
    </dgm:pt>
    <dgm:pt modelId="{61F7ECDE-1CA8-414A-A897-F80BE204414D}" type="sibTrans" cxnId="{F178C51A-D3BC-4299-BE6B-ABEF37EC4027}">
      <dgm:prSet/>
      <dgm:spPr/>
      <dgm:t>
        <a:bodyPr/>
        <a:lstStyle/>
        <a:p>
          <a:endParaRPr lang="ru-RU"/>
        </a:p>
      </dgm:t>
    </dgm:pt>
    <dgm:pt modelId="{EFECC256-BC6D-4F09-828C-99D3673A9DD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Исследование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стройкомплекса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D0D6B26-58FF-4A96-B887-ABE40D4C91B3}" type="parTrans" cxnId="{5DC2967D-1B96-46A7-BE2F-D22989A73C2A}">
      <dgm:prSet/>
      <dgm:spPr/>
      <dgm:t>
        <a:bodyPr/>
        <a:lstStyle/>
        <a:p>
          <a:endParaRPr lang="ru-RU"/>
        </a:p>
      </dgm:t>
    </dgm:pt>
    <dgm:pt modelId="{F741BD1C-3082-4AAF-A688-7AA6240113FD}" type="sibTrans" cxnId="{5DC2967D-1B96-46A7-BE2F-D22989A73C2A}">
      <dgm:prSet/>
      <dgm:spPr/>
      <dgm:t>
        <a:bodyPr/>
        <a:lstStyle/>
        <a:p>
          <a:endParaRPr lang="ru-RU"/>
        </a:p>
      </dgm:t>
    </dgm:pt>
    <dgm:pt modelId="{19A04C30-AC8D-4021-847D-E5021984605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Мониторинг рынка</a:t>
          </a:r>
        </a:p>
        <a:p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Концептуальные разработки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9FF186-35C3-4138-B50D-84CAD1E98229}" type="parTrans" cxnId="{BBB0B84C-D7F4-42D6-BCB0-0442FFC708FA}">
      <dgm:prSet/>
      <dgm:spPr/>
      <dgm:t>
        <a:bodyPr/>
        <a:lstStyle/>
        <a:p>
          <a:endParaRPr lang="ru-RU"/>
        </a:p>
      </dgm:t>
    </dgm:pt>
    <dgm:pt modelId="{D5C44AA1-3ABA-45C6-925D-B37374D828CD}" type="sibTrans" cxnId="{BBB0B84C-D7F4-42D6-BCB0-0442FFC708FA}">
      <dgm:prSet/>
      <dgm:spPr/>
      <dgm:t>
        <a:bodyPr/>
        <a:lstStyle/>
        <a:p>
          <a:endParaRPr lang="ru-RU"/>
        </a:p>
      </dgm:t>
    </dgm:pt>
    <dgm:pt modelId="{257C42BA-F7CC-438B-8FD9-1C51B808D3B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err="1" smtClean="0">
              <a:latin typeface="Arial" pitchFamily="34" charset="0"/>
              <a:cs typeface="Arial" pitchFamily="34" charset="0"/>
            </a:rPr>
            <a:t>Рейтингование</a:t>
          </a:r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Коммерческих организаций</a:t>
          </a:r>
        </a:p>
        <a:p>
          <a:r>
            <a: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Экспертов</a:t>
          </a:r>
        </a:p>
        <a:p>
          <a:r>
            <a: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-Общественных организаций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A4559395-5C30-48A7-B3F1-1FD56EF06A13}" type="parTrans" cxnId="{21810DF0-BD6B-4397-9545-361835C88DFF}">
      <dgm:prSet/>
      <dgm:spPr/>
      <dgm:t>
        <a:bodyPr/>
        <a:lstStyle/>
        <a:p>
          <a:endParaRPr lang="ru-RU"/>
        </a:p>
      </dgm:t>
    </dgm:pt>
    <dgm:pt modelId="{5394155C-12A1-465E-8ADF-51D8A38B6C1B}" type="sibTrans" cxnId="{21810DF0-BD6B-4397-9545-361835C88DFF}">
      <dgm:prSet/>
      <dgm:spPr/>
      <dgm:t>
        <a:bodyPr/>
        <a:lstStyle/>
        <a:p>
          <a:endParaRPr lang="ru-RU"/>
        </a:p>
      </dgm:t>
    </dgm:pt>
    <dgm:pt modelId="{E13C85BB-EB24-4C00-83B6-FA475AC06775}" type="pres">
      <dgm:prSet presAssocID="{F4C6021B-0842-4E75-8D89-5297737D18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0652E-8BFE-428F-9511-91A5D091CE19}" type="pres">
      <dgm:prSet presAssocID="{F4C6021B-0842-4E75-8D89-5297737D182B}" presName="matrix" presStyleCnt="0"/>
      <dgm:spPr/>
    </dgm:pt>
    <dgm:pt modelId="{89E34755-7722-48D0-8202-84F326476684}" type="pres">
      <dgm:prSet presAssocID="{F4C6021B-0842-4E75-8D89-5297737D182B}" presName="tile1" presStyleLbl="node1" presStyleIdx="0" presStyleCnt="4" custScaleX="107381"/>
      <dgm:spPr/>
      <dgm:t>
        <a:bodyPr/>
        <a:lstStyle/>
        <a:p>
          <a:endParaRPr lang="ru-RU"/>
        </a:p>
      </dgm:t>
    </dgm:pt>
    <dgm:pt modelId="{020F0016-E23B-4CF8-9BA0-9B3D087F846D}" type="pres">
      <dgm:prSet presAssocID="{F4C6021B-0842-4E75-8D89-5297737D18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444E2-98C3-4501-B9A8-68740E3894B0}" type="pres">
      <dgm:prSet presAssocID="{F4C6021B-0842-4E75-8D89-5297737D182B}" presName="tile2" presStyleLbl="node1" presStyleIdx="1" presStyleCnt="4"/>
      <dgm:spPr/>
      <dgm:t>
        <a:bodyPr/>
        <a:lstStyle/>
        <a:p>
          <a:endParaRPr lang="ru-RU"/>
        </a:p>
      </dgm:t>
    </dgm:pt>
    <dgm:pt modelId="{3273B2E7-9844-459D-98DF-1F13856FF85F}" type="pres">
      <dgm:prSet presAssocID="{F4C6021B-0842-4E75-8D89-5297737D18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B1E0-F7CE-4164-9D19-8C3D7110C120}" type="pres">
      <dgm:prSet presAssocID="{F4C6021B-0842-4E75-8D89-5297737D182B}" presName="tile3" presStyleLbl="node1" presStyleIdx="2" presStyleCnt="4" custScaleX="107407"/>
      <dgm:spPr/>
      <dgm:t>
        <a:bodyPr/>
        <a:lstStyle/>
        <a:p>
          <a:endParaRPr lang="ru-RU"/>
        </a:p>
      </dgm:t>
    </dgm:pt>
    <dgm:pt modelId="{8B79693C-9B3F-488A-95AE-2B3B96F7F034}" type="pres">
      <dgm:prSet presAssocID="{F4C6021B-0842-4E75-8D89-5297737D18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51093-97B6-4B29-8AA6-5979CD99745C}" type="pres">
      <dgm:prSet presAssocID="{F4C6021B-0842-4E75-8D89-5297737D182B}" presName="tile4" presStyleLbl="node1" presStyleIdx="3" presStyleCnt="4" custLinFactNeighborX="4271" custLinFactNeighborY="2703"/>
      <dgm:spPr/>
      <dgm:t>
        <a:bodyPr/>
        <a:lstStyle/>
        <a:p>
          <a:endParaRPr lang="ru-RU"/>
        </a:p>
      </dgm:t>
    </dgm:pt>
    <dgm:pt modelId="{42D9706E-798E-4E88-AE3E-F70AE0DAD211}" type="pres">
      <dgm:prSet presAssocID="{F4C6021B-0842-4E75-8D89-5297737D18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04075-81AE-49D4-A622-3DD8F0A5C58D}" type="pres">
      <dgm:prSet presAssocID="{F4C6021B-0842-4E75-8D89-5297737D182B}" presName="centerTile" presStyleLbl="fgShp" presStyleIdx="0" presStyleCnt="1" custLinFactNeighborX="-1020" custLinFactNeighborY="-94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060B1-00B4-4A3E-83F2-6AECE34F45F4}" type="presOf" srcId="{50BEC59F-B57E-45FA-B57E-AF364A337D0F}" destId="{89E34755-7722-48D0-8202-84F326476684}" srcOrd="0" destOrd="0" presId="urn:microsoft.com/office/officeart/2005/8/layout/matrix1"/>
    <dgm:cxn modelId="{3C46C75F-EEA9-467F-AB78-E63DE9463856}" type="presOf" srcId="{257C42BA-F7CC-438B-8FD9-1C51B808D3BC}" destId="{42D9706E-798E-4E88-AE3E-F70AE0DAD211}" srcOrd="1" destOrd="0" presId="urn:microsoft.com/office/officeart/2005/8/layout/matrix1"/>
    <dgm:cxn modelId="{5DC2967D-1B96-46A7-BE2F-D22989A73C2A}" srcId="{5690ED8A-E749-42E7-84BC-81457E7E1A94}" destId="{EFECC256-BC6D-4F09-828C-99D3673A9DD0}" srcOrd="1" destOrd="0" parTransId="{7D0D6B26-58FF-4A96-B887-ABE40D4C91B3}" sibTransId="{F741BD1C-3082-4AAF-A688-7AA6240113FD}"/>
    <dgm:cxn modelId="{7FD2861E-A25B-405A-B875-C9A4ADE2AB4C}" type="presOf" srcId="{50BEC59F-B57E-45FA-B57E-AF364A337D0F}" destId="{020F0016-E23B-4CF8-9BA0-9B3D087F846D}" srcOrd="1" destOrd="0" presId="urn:microsoft.com/office/officeart/2005/8/layout/matrix1"/>
    <dgm:cxn modelId="{2C9D2D84-0356-44D0-BBBE-F508DAB3C3FC}" type="presOf" srcId="{EFECC256-BC6D-4F09-828C-99D3673A9DD0}" destId="{2E5444E2-98C3-4501-B9A8-68740E3894B0}" srcOrd="0" destOrd="0" presId="urn:microsoft.com/office/officeart/2005/8/layout/matrix1"/>
    <dgm:cxn modelId="{FB18610A-178D-479D-B242-7D771482144F}" type="presOf" srcId="{257C42BA-F7CC-438B-8FD9-1C51B808D3BC}" destId="{59551093-97B6-4B29-8AA6-5979CD99745C}" srcOrd="0" destOrd="0" presId="urn:microsoft.com/office/officeart/2005/8/layout/matrix1"/>
    <dgm:cxn modelId="{F178C51A-D3BC-4299-BE6B-ABEF37EC4027}" srcId="{5690ED8A-E749-42E7-84BC-81457E7E1A94}" destId="{50BEC59F-B57E-45FA-B57E-AF364A337D0F}" srcOrd="0" destOrd="0" parTransId="{27D3005F-88C2-42F8-B03B-0DE29A41ADA5}" sibTransId="{61F7ECDE-1CA8-414A-A897-F80BE204414D}"/>
    <dgm:cxn modelId="{21810DF0-BD6B-4397-9545-361835C88DFF}" srcId="{5690ED8A-E749-42E7-84BC-81457E7E1A94}" destId="{257C42BA-F7CC-438B-8FD9-1C51B808D3BC}" srcOrd="3" destOrd="0" parTransId="{A4559395-5C30-48A7-B3F1-1FD56EF06A13}" sibTransId="{5394155C-12A1-465E-8ADF-51D8A38B6C1B}"/>
    <dgm:cxn modelId="{FA0EE3E9-A267-4E6F-94CC-482CF2B509A0}" type="presOf" srcId="{19A04C30-AC8D-4021-847D-E5021984605D}" destId="{9584B1E0-F7CE-4164-9D19-8C3D7110C120}" srcOrd="0" destOrd="0" presId="urn:microsoft.com/office/officeart/2005/8/layout/matrix1"/>
    <dgm:cxn modelId="{8574CC84-C694-4C95-9499-71DD800D77DA}" type="presOf" srcId="{EFECC256-BC6D-4F09-828C-99D3673A9DD0}" destId="{3273B2E7-9844-459D-98DF-1F13856FF85F}" srcOrd="1" destOrd="0" presId="urn:microsoft.com/office/officeart/2005/8/layout/matrix1"/>
    <dgm:cxn modelId="{E75F85E3-0413-43B2-A52D-164A751BBEB6}" type="presOf" srcId="{F4C6021B-0842-4E75-8D89-5297737D182B}" destId="{E13C85BB-EB24-4C00-83B6-FA475AC06775}" srcOrd="0" destOrd="0" presId="urn:microsoft.com/office/officeart/2005/8/layout/matrix1"/>
    <dgm:cxn modelId="{3B8F42A3-559C-4A39-93CE-971866397853}" srcId="{F4C6021B-0842-4E75-8D89-5297737D182B}" destId="{5690ED8A-E749-42E7-84BC-81457E7E1A94}" srcOrd="0" destOrd="0" parTransId="{B1B74BCB-227C-470F-AC4A-087B1C7599B4}" sibTransId="{25F839C2-667A-4274-8173-955F311A7EC1}"/>
    <dgm:cxn modelId="{2CFE5351-6D22-4AC2-8947-5B50395FC896}" type="presOf" srcId="{19A04C30-AC8D-4021-847D-E5021984605D}" destId="{8B79693C-9B3F-488A-95AE-2B3B96F7F034}" srcOrd="1" destOrd="0" presId="urn:microsoft.com/office/officeart/2005/8/layout/matrix1"/>
    <dgm:cxn modelId="{632A8AFD-875B-4F16-B591-035DB7935EC2}" type="presOf" srcId="{5690ED8A-E749-42E7-84BC-81457E7E1A94}" destId="{B7B04075-81AE-49D4-A622-3DD8F0A5C58D}" srcOrd="0" destOrd="0" presId="urn:microsoft.com/office/officeart/2005/8/layout/matrix1"/>
    <dgm:cxn modelId="{BBB0B84C-D7F4-42D6-BCB0-0442FFC708FA}" srcId="{5690ED8A-E749-42E7-84BC-81457E7E1A94}" destId="{19A04C30-AC8D-4021-847D-E5021984605D}" srcOrd="2" destOrd="0" parTransId="{129FF186-35C3-4138-B50D-84CAD1E98229}" sibTransId="{D5C44AA1-3ABA-45C6-925D-B37374D828CD}"/>
    <dgm:cxn modelId="{52B280E7-8D38-454D-91B1-29C02B4174CD}" type="presParOf" srcId="{E13C85BB-EB24-4C00-83B6-FA475AC06775}" destId="{59A0652E-8BFE-428F-9511-91A5D091CE19}" srcOrd="0" destOrd="0" presId="urn:microsoft.com/office/officeart/2005/8/layout/matrix1"/>
    <dgm:cxn modelId="{DD207442-80F3-4965-B024-32B959865218}" type="presParOf" srcId="{59A0652E-8BFE-428F-9511-91A5D091CE19}" destId="{89E34755-7722-48D0-8202-84F326476684}" srcOrd="0" destOrd="0" presId="urn:microsoft.com/office/officeart/2005/8/layout/matrix1"/>
    <dgm:cxn modelId="{36213D86-CB70-4B51-9F89-E4928C000340}" type="presParOf" srcId="{59A0652E-8BFE-428F-9511-91A5D091CE19}" destId="{020F0016-E23B-4CF8-9BA0-9B3D087F846D}" srcOrd="1" destOrd="0" presId="urn:microsoft.com/office/officeart/2005/8/layout/matrix1"/>
    <dgm:cxn modelId="{B06ED126-2D4B-4C47-A1CB-EDE08195E089}" type="presParOf" srcId="{59A0652E-8BFE-428F-9511-91A5D091CE19}" destId="{2E5444E2-98C3-4501-B9A8-68740E3894B0}" srcOrd="2" destOrd="0" presId="urn:microsoft.com/office/officeart/2005/8/layout/matrix1"/>
    <dgm:cxn modelId="{2F7F2D9F-B706-4BE5-B80B-52F33E550F3C}" type="presParOf" srcId="{59A0652E-8BFE-428F-9511-91A5D091CE19}" destId="{3273B2E7-9844-459D-98DF-1F13856FF85F}" srcOrd="3" destOrd="0" presId="urn:microsoft.com/office/officeart/2005/8/layout/matrix1"/>
    <dgm:cxn modelId="{2B5F0866-0CF8-4E53-93DC-51DBF8165A60}" type="presParOf" srcId="{59A0652E-8BFE-428F-9511-91A5D091CE19}" destId="{9584B1E0-F7CE-4164-9D19-8C3D7110C120}" srcOrd="4" destOrd="0" presId="urn:microsoft.com/office/officeart/2005/8/layout/matrix1"/>
    <dgm:cxn modelId="{AA215C8B-16D4-45AA-9841-909298BB58D8}" type="presParOf" srcId="{59A0652E-8BFE-428F-9511-91A5D091CE19}" destId="{8B79693C-9B3F-488A-95AE-2B3B96F7F034}" srcOrd="5" destOrd="0" presId="urn:microsoft.com/office/officeart/2005/8/layout/matrix1"/>
    <dgm:cxn modelId="{9EFAD5C2-2C4D-4F6F-8BFA-E067A2BA67B4}" type="presParOf" srcId="{59A0652E-8BFE-428F-9511-91A5D091CE19}" destId="{59551093-97B6-4B29-8AA6-5979CD99745C}" srcOrd="6" destOrd="0" presId="urn:microsoft.com/office/officeart/2005/8/layout/matrix1"/>
    <dgm:cxn modelId="{C8C48900-EF70-414C-AB94-1923BCC584AC}" type="presParOf" srcId="{59A0652E-8BFE-428F-9511-91A5D091CE19}" destId="{42D9706E-798E-4E88-AE3E-F70AE0DAD211}" srcOrd="7" destOrd="0" presId="urn:microsoft.com/office/officeart/2005/8/layout/matrix1"/>
    <dgm:cxn modelId="{5664ECC3-6A14-474C-99D6-4BC795AD83D6}" type="presParOf" srcId="{E13C85BB-EB24-4C00-83B6-FA475AC06775}" destId="{B7B04075-81AE-49D4-A622-3DD8F0A5C5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9311A-2BF0-4E98-8750-AC33B463EA8B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3AA39-1F36-449B-A5EB-866572FD72B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Кадровый консалтинг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D2D4BEB-1AC6-4492-AEFA-DFB04C783F85}" type="parTrans" cxnId="{F3B9A26F-EEAA-490E-9D3D-246C1B7B4FAF}">
      <dgm:prSet/>
      <dgm:spPr/>
      <dgm:t>
        <a:bodyPr/>
        <a:lstStyle/>
        <a:p>
          <a:endParaRPr lang="ru-RU"/>
        </a:p>
      </dgm:t>
    </dgm:pt>
    <dgm:pt modelId="{BF4451C1-3452-4B5F-9C3D-30059E64E6A0}" type="sibTrans" cxnId="{F3B9A26F-EEAA-490E-9D3D-246C1B7B4FAF}">
      <dgm:prSet/>
      <dgm:spPr/>
      <dgm:t>
        <a:bodyPr/>
        <a:lstStyle/>
        <a:p>
          <a:endParaRPr lang="ru-RU"/>
        </a:p>
      </dgm:t>
    </dgm:pt>
    <dgm:pt modelId="{9DA6651A-5F45-4401-AD02-658A0C06B1D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БИРЖА ТРУДА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1DB0362-A7D0-45CB-A8D3-DD534CD47730}" type="parTrans" cxnId="{2C229603-86E7-414A-A71C-0EE54BF705F5}">
      <dgm:prSet/>
      <dgm:spPr/>
      <dgm:t>
        <a:bodyPr/>
        <a:lstStyle/>
        <a:p>
          <a:endParaRPr lang="ru-RU"/>
        </a:p>
      </dgm:t>
    </dgm:pt>
    <dgm:pt modelId="{050F73D3-6E51-4D2E-8BAF-A5FCB2CCCA38}" type="sibTrans" cxnId="{2C229603-86E7-414A-A71C-0EE54BF705F5}">
      <dgm:prSet/>
      <dgm:spPr/>
      <dgm:t>
        <a:bodyPr/>
        <a:lstStyle/>
        <a:p>
          <a:endParaRPr lang="ru-RU"/>
        </a:p>
      </dgm:t>
    </dgm:pt>
    <dgm:pt modelId="{72C7F3AB-FEC9-4D8C-9621-447B4E76475A}">
      <dgm:prSet phldrT="[Текст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EVENT</a:t>
          </a:r>
          <a:r>
            <a:rPr lang="ru-RU" dirty="0" smtClean="0">
              <a:latin typeface="Arial" pitchFamily="34" charset="0"/>
              <a:cs typeface="Arial" pitchFamily="34" charset="0"/>
            </a:rPr>
            <a:t> мероприятия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2803966-0DA1-46E6-8651-43B7F6F48655}" type="parTrans" cxnId="{8FBD5C45-C826-4C3A-ADE9-2492DE11FFAD}">
      <dgm:prSet/>
      <dgm:spPr/>
      <dgm:t>
        <a:bodyPr/>
        <a:lstStyle/>
        <a:p>
          <a:endParaRPr lang="ru-RU"/>
        </a:p>
      </dgm:t>
    </dgm:pt>
    <dgm:pt modelId="{3CB16A15-B1E3-4A11-A017-127A6F7C9074}" type="sibTrans" cxnId="{8FBD5C45-C826-4C3A-ADE9-2492DE11FFAD}">
      <dgm:prSet/>
      <dgm:spPr/>
      <dgm:t>
        <a:bodyPr/>
        <a:lstStyle/>
        <a:p>
          <a:endParaRPr lang="ru-RU"/>
        </a:p>
      </dgm:t>
    </dgm:pt>
    <dgm:pt modelId="{ABBB8288-07ED-4C17-B535-B17F48305FE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Расширение тематик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C50078E-901A-457E-A6F1-AF282AE2C789}" type="parTrans" cxnId="{A2858894-9C9D-46B7-A65F-A92198F709AC}">
      <dgm:prSet/>
      <dgm:spPr/>
      <dgm:t>
        <a:bodyPr/>
        <a:lstStyle/>
        <a:p>
          <a:endParaRPr lang="ru-RU"/>
        </a:p>
      </dgm:t>
    </dgm:pt>
    <dgm:pt modelId="{2923F5B6-5963-4446-B6E0-0053C28659D0}" type="sibTrans" cxnId="{A2858894-9C9D-46B7-A65F-A92198F709AC}">
      <dgm:prSet/>
      <dgm:spPr/>
      <dgm:t>
        <a:bodyPr/>
        <a:lstStyle/>
        <a:p>
          <a:endParaRPr lang="ru-RU"/>
        </a:p>
      </dgm:t>
    </dgm:pt>
    <dgm:pt modelId="{C7E4C6D7-FE47-4AD3-B6EE-ADBFA33C5F5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Расширение географии проведения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71FDEEB-B35E-452D-A3DD-2E4687A2E81B}" type="parTrans" cxnId="{41A0A25E-592E-404E-BD06-1F4F65A11178}">
      <dgm:prSet/>
      <dgm:spPr/>
      <dgm:t>
        <a:bodyPr/>
        <a:lstStyle/>
        <a:p>
          <a:endParaRPr lang="ru-RU"/>
        </a:p>
      </dgm:t>
    </dgm:pt>
    <dgm:pt modelId="{E3E09DF5-C6CB-4AB8-A9C5-EEA11AE99AB0}" type="sibTrans" cxnId="{41A0A25E-592E-404E-BD06-1F4F65A11178}">
      <dgm:prSet/>
      <dgm:spPr/>
      <dgm:t>
        <a:bodyPr/>
        <a:lstStyle/>
        <a:p>
          <a:endParaRPr lang="ru-RU"/>
        </a:p>
      </dgm:t>
    </dgm:pt>
    <dgm:pt modelId="{CEA85FE7-4ADE-4074-AA6E-490E07E6BAA2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Консалтинг в сфере налогов и права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EEBAFE9-8B54-40B7-9438-37DCEB8392D1}" type="parTrans" cxnId="{B83EC965-99EF-4451-93B9-C6141B8CD2CA}">
      <dgm:prSet/>
      <dgm:spPr/>
      <dgm:t>
        <a:bodyPr/>
        <a:lstStyle/>
        <a:p>
          <a:endParaRPr lang="ru-RU"/>
        </a:p>
      </dgm:t>
    </dgm:pt>
    <dgm:pt modelId="{7461FCBE-BBD8-4704-919C-86AF7EA58C5B}" type="sibTrans" cxnId="{B83EC965-99EF-4451-93B9-C6141B8CD2CA}">
      <dgm:prSet/>
      <dgm:spPr/>
      <dgm:t>
        <a:bodyPr/>
        <a:lstStyle/>
        <a:p>
          <a:endParaRPr lang="ru-RU"/>
        </a:p>
      </dgm:t>
    </dgm:pt>
    <dgm:pt modelId="{51576C38-72EF-4C7F-9F39-5F8FD9B634B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Новое направление для небольших организаций в сфере недвижимости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50855D1-0F21-48D7-BDBA-E217933D3F63}" type="parTrans" cxnId="{62B499EF-F65F-470B-A716-32F92841D9E5}">
      <dgm:prSet/>
      <dgm:spPr/>
      <dgm:t>
        <a:bodyPr/>
        <a:lstStyle/>
        <a:p>
          <a:endParaRPr lang="ru-RU"/>
        </a:p>
      </dgm:t>
    </dgm:pt>
    <dgm:pt modelId="{FD4FBB6A-B168-41EC-BA9D-9D155F62E4DE}" type="sibTrans" cxnId="{62B499EF-F65F-470B-A716-32F92841D9E5}">
      <dgm:prSet/>
      <dgm:spPr/>
      <dgm:t>
        <a:bodyPr/>
        <a:lstStyle/>
        <a:p>
          <a:endParaRPr lang="ru-RU"/>
        </a:p>
      </dgm:t>
    </dgm:pt>
    <dgm:pt modelId="{09EC05D0-4B92-49AE-A560-1B7B2C423BBD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Расширение участников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8DFBA2F-BDEE-48AF-962A-106108AF71FD}" type="parTrans" cxnId="{6D92843C-FF3A-4C8B-92B3-33647C9AFFCC}">
      <dgm:prSet/>
      <dgm:spPr/>
      <dgm:t>
        <a:bodyPr/>
        <a:lstStyle/>
        <a:p>
          <a:endParaRPr lang="ru-RU"/>
        </a:p>
      </dgm:t>
    </dgm:pt>
    <dgm:pt modelId="{042C3DA6-76A6-4179-B11D-3D27602B85F2}" type="sibTrans" cxnId="{6D92843C-FF3A-4C8B-92B3-33647C9AFFCC}">
      <dgm:prSet/>
      <dgm:spPr/>
      <dgm:t>
        <a:bodyPr/>
        <a:lstStyle/>
        <a:p>
          <a:endParaRPr lang="ru-RU"/>
        </a:p>
      </dgm:t>
    </dgm:pt>
    <dgm:pt modelId="{387DAF60-71AE-4163-B1AB-7E639A8BFC7C}" type="pres">
      <dgm:prSet presAssocID="{9699311A-2BF0-4E98-8750-AC33B463E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EA645-0576-419B-BE68-699C2F06914C}" type="pres">
      <dgm:prSet presAssocID="{59B3AA39-1F36-449B-A5EB-866572FD72B9}" presName="linNode" presStyleCnt="0"/>
      <dgm:spPr/>
    </dgm:pt>
    <dgm:pt modelId="{FECBE826-76EE-47A3-B972-891054E1C0C7}" type="pres">
      <dgm:prSet presAssocID="{59B3AA39-1F36-449B-A5EB-866572FD72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E8349-6B3E-4AEB-A3A8-6B9C60FF1740}" type="pres">
      <dgm:prSet presAssocID="{59B3AA39-1F36-449B-A5EB-866572FD72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724A0-355F-4622-AF9B-3CC740016ED7}" type="pres">
      <dgm:prSet presAssocID="{BF4451C1-3452-4B5F-9C3D-30059E64E6A0}" presName="sp" presStyleCnt="0"/>
      <dgm:spPr/>
    </dgm:pt>
    <dgm:pt modelId="{EDE973CB-6E7A-484F-97F5-FE3B9C430CFF}" type="pres">
      <dgm:prSet presAssocID="{72C7F3AB-FEC9-4D8C-9621-447B4E76475A}" presName="linNode" presStyleCnt="0"/>
      <dgm:spPr/>
    </dgm:pt>
    <dgm:pt modelId="{AAB4E149-6A53-4B23-B84A-05596B91B891}" type="pres">
      <dgm:prSet presAssocID="{72C7F3AB-FEC9-4D8C-9621-447B4E7647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6BD9B-2AD4-4F4C-8D3A-9471D657E112}" type="pres">
      <dgm:prSet presAssocID="{72C7F3AB-FEC9-4D8C-9621-447B4E7647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28F92-7849-484F-A595-E08381A6ABB1}" type="pres">
      <dgm:prSet presAssocID="{3CB16A15-B1E3-4A11-A017-127A6F7C9074}" presName="sp" presStyleCnt="0"/>
      <dgm:spPr/>
    </dgm:pt>
    <dgm:pt modelId="{684CC50A-486E-4732-8302-4A19107608DE}" type="pres">
      <dgm:prSet presAssocID="{CEA85FE7-4ADE-4074-AA6E-490E07E6BAA2}" presName="linNode" presStyleCnt="0"/>
      <dgm:spPr/>
    </dgm:pt>
    <dgm:pt modelId="{A3B71028-ABC8-4E61-8880-070053B792BB}" type="pres">
      <dgm:prSet presAssocID="{CEA85FE7-4ADE-4074-AA6E-490E07E6BAA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BD313-3CAB-4837-A2DB-BDE18D4E06E3}" type="pres">
      <dgm:prSet presAssocID="{CEA85FE7-4ADE-4074-AA6E-490E07E6BAA2}" presName="descendantText" presStyleLbl="alignAccFollowNode1" presStyleIdx="2" presStyleCnt="3" custLinFactNeighborX="-2778" custLinFactNeighborY="-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B4069-0E2E-4A0D-9D6D-EE5D19BF52F5}" type="presOf" srcId="{CEA85FE7-4ADE-4074-AA6E-490E07E6BAA2}" destId="{A3B71028-ABC8-4E61-8880-070053B792BB}" srcOrd="0" destOrd="0" presId="urn:microsoft.com/office/officeart/2005/8/layout/vList5"/>
    <dgm:cxn modelId="{41A0A25E-592E-404E-BD06-1F4F65A11178}" srcId="{72C7F3AB-FEC9-4D8C-9621-447B4E76475A}" destId="{C7E4C6D7-FE47-4AD3-B6EE-ADBFA33C5F5F}" srcOrd="2" destOrd="0" parTransId="{E71FDEEB-B35E-452D-A3DD-2E4687A2E81B}" sibTransId="{E3E09DF5-C6CB-4AB8-A9C5-EEA11AE99AB0}"/>
    <dgm:cxn modelId="{FE3F32CE-A72C-40D5-A3D4-0135DF3CA2A3}" type="presOf" srcId="{09EC05D0-4B92-49AE-A560-1B7B2C423BBD}" destId="{4BD6BD9B-2AD4-4F4C-8D3A-9471D657E112}" srcOrd="0" destOrd="1" presId="urn:microsoft.com/office/officeart/2005/8/layout/vList5"/>
    <dgm:cxn modelId="{716212FD-0D27-4264-9382-01BBB21E127A}" type="presOf" srcId="{C7E4C6D7-FE47-4AD3-B6EE-ADBFA33C5F5F}" destId="{4BD6BD9B-2AD4-4F4C-8D3A-9471D657E112}" srcOrd="0" destOrd="2" presId="urn:microsoft.com/office/officeart/2005/8/layout/vList5"/>
    <dgm:cxn modelId="{A2858894-9C9D-46B7-A65F-A92198F709AC}" srcId="{72C7F3AB-FEC9-4D8C-9621-447B4E76475A}" destId="{ABBB8288-07ED-4C17-B535-B17F48305FE5}" srcOrd="0" destOrd="0" parTransId="{5C50078E-901A-457E-A6F1-AF282AE2C789}" sibTransId="{2923F5B6-5963-4446-B6E0-0053C28659D0}"/>
    <dgm:cxn modelId="{89649549-6298-4077-ABE3-99F6C758AD86}" type="presOf" srcId="{9DA6651A-5F45-4401-AD02-658A0C06B1D8}" destId="{B66E8349-6B3E-4AEB-A3A8-6B9C60FF1740}" srcOrd="0" destOrd="0" presId="urn:microsoft.com/office/officeart/2005/8/layout/vList5"/>
    <dgm:cxn modelId="{F3B9A26F-EEAA-490E-9D3D-246C1B7B4FAF}" srcId="{9699311A-2BF0-4E98-8750-AC33B463EA8B}" destId="{59B3AA39-1F36-449B-A5EB-866572FD72B9}" srcOrd="0" destOrd="0" parTransId="{7D2D4BEB-1AC6-4492-AEFA-DFB04C783F85}" sibTransId="{BF4451C1-3452-4B5F-9C3D-30059E64E6A0}"/>
    <dgm:cxn modelId="{2C229603-86E7-414A-A71C-0EE54BF705F5}" srcId="{59B3AA39-1F36-449B-A5EB-866572FD72B9}" destId="{9DA6651A-5F45-4401-AD02-658A0C06B1D8}" srcOrd="0" destOrd="0" parTransId="{61DB0362-A7D0-45CB-A8D3-DD534CD47730}" sibTransId="{050F73D3-6E51-4D2E-8BAF-A5FCB2CCCA38}"/>
    <dgm:cxn modelId="{74DF2607-D9FB-4BBB-8262-0EB740FC4E93}" type="presOf" srcId="{72C7F3AB-FEC9-4D8C-9621-447B4E76475A}" destId="{AAB4E149-6A53-4B23-B84A-05596B91B891}" srcOrd="0" destOrd="0" presId="urn:microsoft.com/office/officeart/2005/8/layout/vList5"/>
    <dgm:cxn modelId="{56DBE157-0134-4E6E-AF32-73CDF57D5C12}" type="presOf" srcId="{51576C38-72EF-4C7F-9F39-5F8FD9B634BF}" destId="{2FDBD313-3CAB-4837-A2DB-BDE18D4E06E3}" srcOrd="0" destOrd="0" presId="urn:microsoft.com/office/officeart/2005/8/layout/vList5"/>
    <dgm:cxn modelId="{25CD42C5-32A8-44C7-AD48-368E065E51C2}" type="presOf" srcId="{9699311A-2BF0-4E98-8750-AC33B463EA8B}" destId="{387DAF60-71AE-4163-B1AB-7E639A8BFC7C}" srcOrd="0" destOrd="0" presId="urn:microsoft.com/office/officeart/2005/8/layout/vList5"/>
    <dgm:cxn modelId="{8FBD5C45-C826-4C3A-ADE9-2492DE11FFAD}" srcId="{9699311A-2BF0-4E98-8750-AC33B463EA8B}" destId="{72C7F3AB-FEC9-4D8C-9621-447B4E76475A}" srcOrd="1" destOrd="0" parTransId="{E2803966-0DA1-46E6-8651-43B7F6F48655}" sibTransId="{3CB16A15-B1E3-4A11-A017-127A6F7C9074}"/>
    <dgm:cxn modelId="{D4777FE2-FC21-4688-AECD-D3AF1C546820}" type="presOf" srcId="{59B3AA39-1F36-449B-A5EB-866572FD72B9}" destId="{FECBE826-76EE-47A3-B972-891054E1C0C7}" srcOrd="0" destOrd="0" presId="urn:microsoft.com/office/officeart/2005/8/layout/vList5"/>
    <dgm:cxn modelId="{62B499EF-F65F-470B-A716-32F92841D9E5}" srcId="{CEA85FE7-4ADE-4074-AA6E-490E07E6BAA2}" destId="{51576C38-72EF-4C7F-9F39-5F8FD9B634BF}" srcOrd="0" destOrd="0" parTransId="{350855D1-0F21-48D7-BDBA-E217933D3F63}" sibTransId="{FD4FBB6A-B168-41EC-BA9D-9D155F62E4DE}"/>
    <dgm:cxn modelId="{B83EC965-99EF-4451-93B9-C6141B8CD2CA}" srcId="{9699311A-2BF0-4E98-8750-AC33B463EA8B}" destId="{CEA85FE7-4ADE-4074-AA6E-490E07E6BAA2}" srcOrd="2" destOrd="0" parTransId="{6EEBAFE9-8B54-40B7-9438-37DCEB8392D1}" sibTransId="{7461FCBE-BBD8-4704-919C-86AF7EA58C5B}"/>
    <dgm:cxn modelId="{6D92843C-FF3A-4C8B-92B3-33647C9AFFCC}" srcId="{72C7F3AB-FEC9-4D8C-9621-447B4E76475A}" destId="{09EC05D0-4B92-49AE-A560-1B7B2C423BBD}" srcOrd="1" destOrd="0" parTransId="{E8DFBA2F-BDEE-48AF-962A-106108AF71FD}" sibTransId="{042C3DA6-76A6-4179-B11D-3D27602B85F2}"/>
    <dgm:cxn modelId="{1AB6A9EA-A017-48FD-B7A3-8B5DFEA6B5A9}" type="presOf" srcId="{ABBB8288-07ED-4C17-B535-B17F48305FE5}" destId="{4BD6BD9B-2AD4-4F4C-8D3A-9471D657E112}" srcOrd="0" destOrd="0" presId="urn:microsoft.com/office/officeart/2005/8/layout/vList5"/>
    <dgm:cxn modelId="{F282DBFB-DF80-4BC1-9E6A-00C377D24CB6}" type="presParOf" srcId="{387DAF60-71AE-4163-B1AB-7E639A8BFC7C}" destId="{40FEA645-0576-419B-BE68-699C2F06914C}" srcOrd="0" destOrd="0" presId="urn:microsoft.com/office/officeart/2005/8/layout/vList5"/>
    <dgm:cxn modelId="{89EBBAF5-00E3-417F-91BB-2497FA94F0FA}" type="presParOf" srcId="{40FEA645-0576-419B-BE68-699C2F06914C}" destId="{FECBE826-76EE-47A3-B972-891054E1C0C7}" srcOrd="0" destOrd="0" presId="urn:microsoft.com/office/officeart/2005/8/layout/vList5"/>
    <dgm:cxn modelId="{F113722E-74DC-434B-82F7-F08BFFDF70A6}" type="presParOf" srcId="{40FEA645-0576-419B-BE68-699C2F06914C}" destId="{B66E8349-6B3E-4AEB-A3A8-6B9C60FF1740}" srcOrd="1" destOrd="0" presId="urn:microsoft.com/office/officeart/2005/8/layout/vList5"/>
    <dgm:cxn modelId="{B97D80D5-C5FD-4767-BFB7-68B43E484278}" type="presParOf" srcId="{387DAF60-71AE-4163-B1AB-7E639A8BFC7C}" destId="{D49724A0-355F-4622-AF9B-3CC740016ED7}" srcOrd="1" destOrd="0" presId="urn:microsoft.com/office/officeart/2005/8/layout/vList5"/>
    <dgm:cxn modelId="{98A8F85D-48DF-4AA3-8C46-90111FCE2630}" type="presParOf" srcId="{387DAF60-71AE-4163-B1AB-7E639A8BFC7C}" destId="{EDE973CB-6E7A-484F-97F5-FE3B9C430CFF}" srcOrd="2" destOrd="0" presId="urn:microsoft.com/office/officeart/2005/8/layout/vList5"/>
    <dgm:cxn modelId="{B1861512-2DE8-4AB8-8DD3-94200CDB314F}" type="presParOf" srcId="{EDE973CB-6E7A-484F-97F5-FE3B9C430CFF}" destId="{AAB4E149-6A53-4B23-B84A-05596B91B891}" srcOrd="0" destOrd="0" presId="urn:microsoft.com/office/officeart/2005/8/layout/vList5"/>
    <dgm:cxn modelId="{6176C926-ABF6-4F7A-8FAF-5D56B3726E99}" type="presParOf" srcId="{EDE973CB-6E7A-484F-97F5-FE3B9C430CFF}" destId="{4BD6BD9B-2AD4-4F4C-8D3A-9471D657E112}" srcOrd="1" destOrd="0" presId="urn:microsoft.com/office/officeart/2005/8/layout/vList5"/>
    <dgm:cxn modelId="{3B92C5CA-7AD1-4B38-A14F-2FA265C45F85}" type="presParOf" srcId="{387DAF60-71AE-4163-B1AB-7E639A8BFC7C}" destId="{9E328F92-7849-484F-A595-E08381A6ABB1}" srcOrd="3" destOrd="0" presId="urn:microsoft.com/office/officeart/2005/8/layout/vList5"/>
    <dgm:cxn modelId="{F8E5ACBD-DF30-452E-9089-FA902D67BDB5}" type="presParOf" srcId="{387DAF60-71AE-4163-B1AB-7E639A8BFC7C}" destId="{684CC50A-486E-4732-8302-4A19107608DE}" srcOrd="4" destOrd="0" presId="urn:microsoft.com/office/officeart/2005/8/layout/vList5"/>
    <dgm:cxn modelId="{B3076B9A-A689-41F9-9B91-48B80D6DBF9B}" type="presParOf" srcId="{684CC50A-486E-4732-8302-4A19107608DE}" destId="{A3B71028-ABC8-4E61-8880-070053B792BB}" srcOrd="0" destOrd="0" presId="urn:microsoft.com/office/officeart/2005/8/layout/vList5"/>
    <dgm:cxn modelId="{4943605F-F673-49C7-8D62-B96A7C27A0B5}" type="presParOf" srcId="{684CC50A-486E-4732-8302-4A19107608DE}" destId="{2FDBD313-3CAB-4837-A2DB-BDE18D4E06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606A3-A441-4CB2-9B20-C73622131E86}">
      <dsp:nvSpPr>
        <dsp:cNvPr id="0" name=""/>
        <dsp:cNvSpPr/>
      </dsp:nvSpPr>
      <dsp:spPr>
        <a:xfrm>
          <a:off x="0" y="3040"/>
          <a:ext cx="9144000" cy="65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Образовательный проект  при взаимодействии с Комитетом по образованию  </a:t>
          </a:r>
          <a:endParaRPr lang="ru-RU" sz="1800" b="1" kern="1200" dirty="0"/>
        </a:p>
      </dsp:txBody>
      <dsp:txXfrm>
        <a:off x="0" y="3040"/>
        <a:ext cx="9144000" cy="657928"/>
      </dsp:txXfrm>
    </dsp:sp>
    <dsp:sp modelId="{046207E0-F205-4B7A-95AB-FC8FA695EA49}">
      <dsp:nvSpPr>
        <dsp:cNvPr id="0" name=""/>
        <dsp:cNvSpPr/>
      </dsp:nvSpPr>
      <dsp:spPr>
        <a:xfrm>
          <a:off x="0" y="606078"/>
          <a:ext cx="9144000" cy="82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Обучение по аналитическому направлению 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(доработан курс 001 Г.М. </a:t>
          </a:r>
          <a:r>
            <a:rPr lang="ru-RU" sz="1400" b="0" kern="1200" dirty="0" err="1" smtClean="0">
              <a:latin typeface="Arial" pitchFamily="34" charset="0"/>
              <a:cs typeface="Arial" pitchFamily="34" charset="0"/>
            </a:rPr>
            <a:t>Стерником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 и разработан на основе его методологии 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новый курс «Как 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организовать профессиональный анализ рынка недвижимости», в работе курс 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Фундаментальный и технический анализ рынка недвижимости»)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Выбор актуальных тем для проведения семинаров, тренингов, </a:t>
          </a:r>
          <a:r>
            <a:rPr lang="ru-RU" sz="1400" b="0" kern="1200" dirty="0" err="1" smtClean="0">
              <a:latin typeface="Arial" pitchFamily="34" charset="0"/>
              <a:cs typeface="Arial" pitchFamily="34" charset="0"/>
            </a:rPr>
            <a:t>вебинаров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 и т.д. </a:t>
          </a:r>
          <a:endParaRPr lang="ru-RU" sz="1400" kern="1200" dirty="0"/>
        </a:p>
      </dsp:txBody>
      <dsp:txXfrm>
        <a:off x="0" y="606078"/>
        <a:ext cx="9144000" cy="825515"/>
      </dsp:txXfrm>
    </dsp:sp>
    <dsp:sp modelId="{D1542C21-BB20-48DD-AA0F-CB04A50B0B96}">
      <dsp:nvSpPr>
        <dsp:cNvPr id="0" name=""/>
        <dsp:cNvSpPr/>
      </dsp:nvSpPr>
      <dsp:spPr>
        <a:xfrm>
          <a:off x="0" y="1409678"/>
          <a:ext cx="9144000" cy="65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Аналитический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сервис при взаимодействии с Комитетами по сервисам и по информационным технологиям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1409678"/>
        <a:ext cx="9144000" cy="657928"/>
      </dsp:txXfrm>
    </dsp:sp>
    <dsp:sp modelId="{585F7BC4-1547-479A-94BA-75873B29E460}">
      <dsp:nvSpPr>
        <dsp:cNvPr id="0" name=""/>
        <dsp:cNvSpPr/>
      </dsp:nvSpPr>
      <dsp:spPr>
        <a:xfrm>
          <a:off x="0" y="2039887"/>
          <a:ext cx="9144000" cy="126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Система обмена данными: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портал 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index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en-US" sz="1400" b="1" kern="1200" dirty="0" err="1" smtClean="0">
              <a:latin typeface="Arial" pitchFamily="34" charset="0"/>
              <a:cs typeface="Arial" pitchFamily="34" charset="0"/>
            </a:rPr>
            <a:t>ru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«Система обмена данными по рынку недвижимости» на межрегиональной основе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Сервис опросов (Агентства недвижимости; Застройщики):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http://index.estate/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- Екатеринбург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/>
            </a:rPr>
            <a:t>http://polls.startim.tmweb.ru/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- Пермь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Перспектива: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создание межрегионального аналитического сервиса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2039887"/>
        <a:ext cx="9144000" cy="12684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C8702B-D5F6-439A-B812-A4F43964E878}">
      <dsp:nvSpPr>
        <dsp:cNvPr id="0" name=""/>
        <dsp:cNvSpPr/>
      </dsp:nvSpPr>
      <dsp:spPr>
        <a:xfrm>
          <a:off x="0" y="0"/>
          <a:ext cx="9144000" cy="57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Исследовательские проекты  при взаимодействии с Комитетами по загородной и коммерческой недвижимости </a:t>
          </a:r>
          <a:endParaRPr lang="ru-RU" sz="1800" kern="1200" dirty="0"/>
        </a:p>
      </dsp:txBody>
      <dsp:txXfrm>
        <a:off x="0" y="0"/>
        <a:ext cx="9144000" cy="570500"/>
      </dsp:txXfrm>
    </dsp:sp>
    <dsp:sp modelId="{8428D90C-6BD0-41AB-BEB8-3F4973CD1D1B}">
      <dsp:nvSpPr>
        <dsp:cNvPr id="0" name=""/>
        <dsp:cNvSpPr/>
      </dsp:nvSpPr>
      <dsp:spPr>
        <a:xfrm>
          <a:off x="0" y="571744"/>
          <a:ext cx="9144000" cy="8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Внесение изменений в классификатор ЕК МНЖД, участие в разработке Классификатора загородной недвижимости (проекты РГР);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Разработка модели </a:t>
          </a:r>
          <a:r>
            <a:rPr lang="ru-RU" sz="1400" b="0" kern="1200" dirty="0" err="1" smtClean="0">
              <a:latin typeface="Arial" pitchFamily="34" charset="0"/>
              <a:cs typeface="Arial" pitchFamily="34" charset="0"/>
            </a:rPr>
            <a:t>ценообразующих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 факторов анализа спроса и предложения совместно с АРБ и СРО Оценщиков (жилищный, коммерческий и загородный сегменты) </a:t>
          </a:r>
          <a:endParaRPr lang="ru-RU" sz="1400" b="0" kern="1200" dirty="0"/>
        </a:p>
      </dsp:txBody>
      <dsp:txXfrm>
        <a:off x="0" y="571744"/>
        <a:ext cx="9144000" cy="844555"/>
      </dsp:txXfrm>
    </dsp:sp>
    <dsp:sp modelId="{0CE8B750-6989-4059-A1E3-3535BD3C84AD}">
      <dsp:nvSpPr>
        <dsp:cNvPr id="0" name=""/>
        <dsp:cNvSpPr/>
      </dsp:nvSpPr>
      <dsp:spPr>
        <a:xfrm>
          <a:off x="0" y="1416300"/>
          <a:ext cx="9144000" cy="57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PR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 продвижение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1416300"/>
        <a:ext cx="9144000" cy="570500"/>
      </dsp:txXfrm>
    </dsp:sp>
    <dsp:sp modelId="{5F09699A-1725-4F69-B10C-10436BAB3473}">
      <dsp:nvSpPr>
        <dsp:cNvPr id="0" name=""/>
        <dsp:cNvSpPr/>
      </dsp:nvSpPr>
      <dsp:spPr>
        <a:xfrm>
          <a:off x="0" y="1986801"/>
          <a:ext cx="9144000" cy="64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EVENT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-мероприятия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(пресс-завтрак, бизнес-завтрак, конференции, семинары и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т.д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ЕДИНЫЙ РЕЕСТР СПЕЦИАЛИСТОВ РЫНКА НЕДВИЖИМОСТИ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– банк данных именных карточек аналитиков </a:t>
          </a: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СОВМЕСТНО С А.А. ХРОМОВЫМ</a:t>
          </a:r>
          <a:endParaRPr lang="ru-RU" sz="1400" i="1" kern="1200" dirty="0">
            <a:latin typeface="Arial" pitchFamily="34" charset="0"/>
            <a:cs typeface="Arial" pitchFamily="34" charset="0"/>
          </a:endParaRPr>
        </a:p>
      </dsp:txBody>
      <dsp:txXfrm>
        <a:off x="0" y="1986801"/>
        <a:ext cx="9144000" cy="6488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34755-7722-48D0-8202-84F326476684}">
      <dsp:nvSpPr>
        <dsp:cNvPr id="0" name=""/>
        <dsp:cNvSpPr/>
      </dsp:nvSpPr>
      <dsp:spPr>
        <a:xfrm rot="16200000">
          <a:off x="248692" y="-281131"/>
          <a:ext cx="1332147" cy="1894411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Исследование фундаментального и технического характера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 rot="16200000">
        <a:off x="415210" y="-447650"/>
        <a:ext cx="999111" cy="1894411"/>
      </dsp:txXfrm>
    </dsp:sp>
    <dsp:sp modelId="{2E5444E2-98C3-4501-B9A8-68740E3894B0}">
      <dsp:nvSpPr>
        <dsp:cNvPr id="0" name=""/>
        <dsp:cNvSpPr/>
      </dsp:nvSpPr>
      <dsp:spPr>
        <a:xfrm>
          <a:off x="1796864" y="0"/>
          <a:ext cx="1764196" cy="133214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Исследование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стройкомплекса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796864" y="0"/>
        <a:ext cx="1764196" cy="999111"/>
      </dsp:txXfrm>
    </dsp:sp>
    <dsp:sp modelId="{9584B1E0-F7CE-4164-9D19-8C3D7110C120}">
      <dsp:nvSpPr>
        <dsp:cNvPr id="0" name=""/>
        <dsp:cNvSpPr/>
      </dsp:nvSpPr>
      <dsp:spPr>
        <a:xfrm rot="10800000">
          <a:off x="-32668" y="1332147"/>
          <a:ext cx="1894869" cy="133214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Мониторинг рынка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Концептуальные разработки 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-32668" y="1665184"/>
        <a:ext cx="1894869" cy="999111"/>
      </dsp:txXfrm>
    </dsp:sp>
    <dsp:sp modelId="{59551093-97B6-4B29-8AA6-5979CD99745C}">
      <dsp:nvSpPr>
        <dsp:cNvPr id="0" name=""/>
        <dsp:cNvSpPr/>
      </dsp:nvSpPr>
      <dsp:spPr>
        <a:xfrm rot="5400000">
          <a:off x="2012888" y="1116123"/>
          <a:ext cx="1332147" cy="1764196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Рейтингование</a:t>
          </a: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Коммерческих организаций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Экспертов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-Общественных организаций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 rot="5400000">
        <a:off x="2179406" y="1282642"/>
        <a:ext cx="999111" cy="1764196"/>
      </dsp:txXfrm>
    </dsp:sp>
    <dsp:sp modelId="{B7B04075-81AE-49D4-A622-3DD8F0A5C58D}">
      <dsp:nvSpPr>
        <dsp:cNvPr id="0" name=""/>
        <dsp:cNvSpPr/>
      </dsp:nvSpPr>
      <dsp:spPr>
        <a:xfrm>
          <a:off x="1224140" y="936107"/>
          <a:ext cx="1058517" cy="66607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РГР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24140" y="936107"/>
        <a:ext cx="1058517" cy="6660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E8349-6B3E-4AEB-A3A8-6B9C60FF1740}">
      <dsp:nvSpPr>
        <dsp:cNvPr id="0" name=""/>
        <dsp:cNvSpPr/>
      </dsp:nvSpPr>
      <dsp:spPr>
        <a:xfrm rot="5400000">
          <a:off x="2442998" y="-915417"/>
          <a:ext cx="598133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БИРЖА ТРУДА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2442998" y="-915417"/>
        <a:ext cx="598133" cy="2580766"/>
      </dsp:txXfrm>
    </dsp:sp>
    <dsp:sp modelId="{FECBE826-76EE-47A3-B972-891054E1C0C7}">
      <dsp:nvSpPr>
        <dsp:cNvPr id="0" name=""/>
        <dsp:cNvSpPr/>
      </dsp:nvSpPr>
      <dsp:spPr>
        <a:xfrm>
          <a:off x="0" y="1132"/>
          <a:ext cx="1451681" cy="74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Кадровый консалтинг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1132"/>
        <a:ext cx="1451681" cy="747666"/>
      </dsp:txXfrm>
    </dsp:sp>
    <dsp:sp modelId="{4BD6BD9B-2AD4-4F4C-8D3A-9471D657E112}">
      <dsp:nvSpPr>
        <dsp:cNvPr id="0" name=""/>
        <dsp:cNvSpPr/>
      </dsp:nvSpPr>
      <dsp:spPr>
        <a:xfrm rot="5400000">
          <a:off x="2442998" y="-130367"/>
          <a:ext cx="598133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Расширение тематик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Расширение участников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Расширение географии проведения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2442998" y="-130367"/>
        <a:ext cx="598133" cy="2580766"/>
      </dsp:txXfrm>
    </dsp:sp>
    <dsp:sp modelId="{AAB4E149-6A53-4B23-B84A-05596B91B891}">
      <dsp:nvSpPr>
        <dsp:cNvPr id="0" name=""/>
        <dsp:cNvSpPr/>
      </dsp:nvSpPr>
      <dsp:spPr>
        <a:xfrm>
          <a:off x="0" y="786182"/>
          <a:ext cx="1451681" cy="74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EVENT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мероприятия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786182"/>
        <a:ext cx="1451681" cy="747666"/>
      </dsp:txXfrm>
    </dsp:sp>
    <dsp:sp modelId="{2FDBD313-3CAB-4837-A2DB-BDE18D4E06E3}">
      <dsp:nvSpPr>
        <dsp:cNvPr id="0" name=""/>
        <dsp:cNvSpPr/>
      </dsp:nvSpPr>
      <dsp:spPr>
        <a:xfrm rot="5400000">
          <a:off x="2402670" y="635871"/>
          <a:ext cx="598133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Новое направление для небольших организаций в сфере недвижимости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2402670" y="635871"/>
        <a:ext cx="598133" cy="2580766"/>
      </dsp:txXfrm>
    </dsp:sp>
    <dsp:sp modelId="{A3B71028-ABC8-4E61-8880-070053B792BB}">
      <dsp:nvSpPr>
        <dsp:cNvPr id="0" name=""/>
        <dsp:cNvSpPr/>
      </dsp:nvSpPr>
      <dsp:spPr>
        <a:xfrm>
          <a:off x="0" y="1571232"/>
          <a:ext cx="1451681" cy="747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Консалтинг в сфере налогов и права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1571232"/>
        <a:ext cx="1451681" cy="747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7E8AF-A49F-4705-9900-AE7BF22F79F5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FB54-4F8E-41AA-A686-9D06A63E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CAF2-115F-4538-823A-2A7810B44B32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BC38A-7DC1-4584-A8A2-1771E4D3F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BC38A-7DC1-4584-A8A2-1771E4D3FD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3005-280A-4258-BB3A-9CE1972BFB6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A07A-2C47-4F0F-B578-008C7814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9683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52" name="TextBox 18"/>
          <p:cNvSpPr txBox="1">
            <a:spLocks noChangeArrowheads="1"/>
          </p:cNvSpPr>
          <p:nvPr/>
        </p:nvSpPr>
        <p:spPr bwMode="auto">
          <a:xfrm>
            <a:off x="179512" y="4149080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СЕРВИСОВ ОБЩЕСТВЕННОЙ ОРГАНИЗАЦИИ: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КОМИТЕТА ПО КОНСАЛТИНГУ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5157192"/>
            <a:ext cx="7561263" cy="93610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Комитет по консалтингу РГР</a:t>
            </a:r>
          </a:p>
          <a:p>
            <a:pPr marL="342900" indent="-342900" eaLnBrk="0" hangingPunct="0"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Санкт-Петербург, 11 декабря 2015</a:t>
            </a:r>
            <a:endParaRPr lang="ru-RU" b="1" dirty="0">
              <a:solidFill>
                <a:schemeClr val="bg1"/>
              </a:solidFill>
            </a:endParaRPr>
          </a:p>
          <a:p>
            <a:pPr marL="342900" indent="-342900" eaLnBrk="0" hangingPunct="0"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2592288" cy="9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binaro.ru/wp-content/uploads/2015/07/analitics-miges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7632848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1043608" y="0"/>
            <a:ext cx="82444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cs typeface="Arial" charset="0"/>
              </a:rPr>
              <a:t>ПРЕДЛОЖЕНИЯ ПО РАЗВИТИЮ ПРОЕКТОВ КОМИТЕТА ПО КОНСАЛТИНГУ В ОТДЕЛЕНИЯХ РГР</a:t>
            </a:r>
            <a:endParaRPr lang="ru-RU" sz="15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51520" y="620887"/>
            <a:ext cx="8424936" cy="6021557"/>
            <a:chOff x="841" y="1251"/>
            <a:chExt cx="10046" cy="1075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7065" y="2814"/>
              <a:ext cx="3822" cy="5052"/>
              <a:chOff x="7065" y="2802"/>
              <a:chExt cx="3822" cy="5052"/>
            </a:xfrm>
          </p:grpSpPr>
          <p:sp>
            <p:nvSpPr>
              <p:cNvPr id="3076" name="Text Box 4"/>
              <p:cNvSpPr txBox="1">
                <a:spLocks noChangeArrowheads="1"/>
              </p:cNvSpPr>
              <p:nvPr/>
            </p:nvSpPr>
            <p:spPr bwMode="auto">
              <a:xfrm>
                <a:off x="7092" y="3923"/>
                <a:ext cx="3480" cy="104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7F7F7F"/>
                    </a:solidFill>
                    <a:effectLst/>
                    <a:latin typeface="Calibri" pitchFamily="34" charset="0"/>
                  </a:rPr>
                  <a:t>Созданию сервисов</a:t>
                </a:r>
                <a:r>
                  <a:rPr kumimoji="0" lang="ru-RU" sz="1200" b="1" i="0" u="none" strike="noStrike" cap="none" normalizeH="0" dirty="0" smtClean="0">
                    <a:ln>
                      <a:noFill/>
                    </a:ln>
                    <a:solidFill>
                      <a:srgbClr val="7F7F7F"/>
                    </a:solidFill>
                    <a:effectLst/>
                    <a:latin typeface="Calibri" pitchFamily="34" charset="0"/>
                  </a:rPr>
                  <a:t> для профессиональных участников рынка недвижимости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7065" y="2802"/>
                <a:ext cx="3480" cy="7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7F7F7F"/>
                    </a:solidFill>
                    <a:effectLst/>
                    <a:latin typeface="Calibri" pitchFamily="34" charset="0"/>
                  </a:rPr>
                  <a:t>Комитет (рабочая группа)  по аналитике должен способствовать: 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7109" y="5226"/>
                <a:ext cx="3480" cy="115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 smtClean="0">
                    <a:solidFill>
                      <a:srgbClr val="7F7F7F"/>
                    </a:solidFill>
                    <a:latin typeface="Calibri" pitchFamily="34" charset="0"/>
                  </a:rPr>
                  <a:t>Созданию дискуссионной площадки и взаимодействию с другими профессиональными сообществами</a:t>
                </a:r>
                <a:endParaRPr lang="ru-RU" dirty="0" smtClean="0">
                  <a:latin typeface="Arial" pitchFamily="34" charset="0"/>
                </a:endParaRPr>
              </a:p>
            </p:txBody>
          </p:sp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7109" y="6769"/>
                <a:ext cx="3480" cy="108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7F7F7F"/>
                    </a:solidFill>
                    <a:effectLst/>
                    <a:latin typeface="Calibri" pitchFamily="34" charset="0"/>
                  </a:rPr>
                  <a:t>PR</a:t>
                </a: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7F7F7F"/>
                    </a:solidFill>
                    <a:effectLst/>
                    <a:latin typeface="Calibri" pitchFamily="34" charset="0"/>
                  </a:rPr>
                  <a:t> продвижению аналитической деятельности в коммерческие структуры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080" name="Group 8"/>
              <p:cNvGrpSpPr>
                <a:grpSpLocks/>
              </p:cNvGrpSpPr>
              <p:nvPr/>
            </p:nvGrpSpPr>
            <p:grpSpPr bwMode="auto">
              <a:xfrm>
                <a:off x="10557" y="3145"/>
                <a:ext cx="330" cy="3625"/>
                <a:chOff x="10950" y="3300"/>
                <a:chExt cx="330" cy="3645"/>
              </a:xfrm>
            </p:grpSpPr>
            <p:cxnSp>
              <p:nvCxnSpPr>
                <p:cNvPr id="3081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950" y="3300"/>
                  <a:ext cx="3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11280" y="3300"/>
                  <a:ext cx="0" cy="3645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3" name="AutoShape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965" y="4440"/>
                  <a:ext cx="31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084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950" y="5640"/>
                  <a:ext cx="31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841" y="1251"/>
              <a:ext cx="10046" cy="10755"/>
              <a:chOff x="841" y="1251"/>
              <a:chExt cx="10046" cy="10755"/>
            </a:xfrm>
          </p:grpSpPr>
          <p:cxnSp>
            <p:nvCxnSpPr>
              <p:cNvPr id="3087" name="AutoShape 15"/>
              <p:cNvCxnSpPr>
                <a:cxnSpLocks noChangeShapeType="1"/>
              </p:cNvCxnSpPr>
              <p:nvPr/>
            </p:nvCxnSpPr>
            <p:spPr bwMode="auto">
              <a:xfrm>
                <a:off x="10887" y="4945"/>
                <a:ext cx="0" cy="6724"/>
              </a:xfrm>
              <a:prstGeom prst="straightConnector1">
                <a:avLst/>
              </a:prstGeom>
              <a:noFill/>
              <a:ln w="19050">
                <a:solidFill>
                  <a:srgbClr val="A5A5A5"/>
                </a:solidFill>
                <a:round/>
                <a:headEnd/>
                <a:tailEnd/>
              </a:ln>
            </p:spPr>
          </p:cxnSp>
          <p:cxnSp>
            <p:nvCxnSpPr>
              <p:cNvPr id="3088" name="AutoShape 16"/>
              <p:cNvCxnSpPr>
                <a:cxnSpLocks noChangeShapeType="1"/>
                <a:endCxn id="3106" idx="3"/>
              </p:cNvCxnSpPr>
              <p:nvPr/>
            </p:nvCxnSpPr>
            <p:spPr bwMode="auto">
              <a:xfrm flipH="1" flipV="1">
                <a:off x="8812" y="11644"/>
                <a:ext cx="2075" cy="24"/>
              </a:xfrm>
              <a:prstGeom prst="straightConnector1">
                <a:avLst/>
              </a:prstGeom>
              <a:noFill/>
              <a:ln w="19050">
                <a:solidFill>
                  <a:srgbClr val="A5A5A5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3089" name="Group 17"/>
              <p:cNvGrpSpPr>
                <a:grpSpLocks/>
              </p:cNvGrpSpPr>
              <p:nvPr/>
            </p:nvGrpSpPr>
            <p:grpSpPr bwMode="auto">
              <a:xfrm>
                <a:off x="841" y="1251"/>
                <a:ext cx="7988" cy="10755"/>
                <a:chOff x="841" y="1251"/>
                <a:chExt cx="7988" cy="10755"/>
              </a:xfrm>
            </p:grpSpPr>
            <p:sp>
              <p:nvSpPr>
                <p:cNvPr id="309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41" y="4723"/>
                  <a:ext cx="4606" cy="167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A5A5A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latin typeface="Calibri" pitchFamily="34" charset="0"/>
                    </a:rPr>
                    <a:t>Цели работы комитета</a:t>
                  </a: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latin typeface="Calibri" pitchFamily="34" charset="0"/>
                    </a:rPr>
                    <a:t>повышение эффективности деятельности РГР и профессиональных участников рынка недвижимости (риэлторов, оценщиков, застройщиков, управляющих недвижимостью, банков) и  популяризация </a:t>
                  </a:r>
                  <a:r>
                    <a:rPr kumimoji="0" lang="ru-RU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latin typeface="Calibri" pitchFamily="34" charset="0"/>
                    </a:rPr>
                    <a:t>риэлторской</a:t>
                  </a: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latin typeface="Calibri" pitchFamily="34" charset="0"/>
                    </a:rPr>
                    <a:t> и аналитическо-консалтинговой деятельности среди органов власти и населения.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7F7F7F"/>
                    </a:solidFill>
                    <a:effectLst/>
                    <a:latin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0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41" y="6653"/>
                  <a:ext cx="4606" cy="424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A5A5A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latin typeface="Calibri" pitchFamily="34" charset="0"/>
                    </a:rPr>
                    <a:t>Функции комитета</a:t>
                  </a:r>
                </a:p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Wingdings" pitchFamily="2" charset="2"/>
                    <a:buChar char="ь"/>
                  </a:pPr>
                  <a:r>
                    <a:rPr lang="ru-RU" sz="900" dirty="0" smtClean="0">
                      <a:latin typeface="Calibri" pitchFamily="34" charset="0"/>
                    </a:rPr>
                    <a:t>информационно-аналитическое </a:t>
                  </a: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консультирование участников рынка недвижимости,</a:t>
                  </a:r>
                  <a:r>
                    <a:rPr kumimoji="0" lang="ru-RU" sz="9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lang="ru-RU" sz="900" dirty="0" smtClean="0">
                      <a:latin typeface="Calibri" pitchFamily="34" charset="0"/>
                    </a:rPr>
                    <a:t>административного ресурса (Администрация края /области, муниципалитеты, налоговые службы, суды и др.);</a:t>
                  </a: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Wingdings" pitchFamily="2" charset="2"/>
                    <a:buChar char="ь"/>
                  </a:pPr>
                  <a:r>
                    <a:rPr lang="ru-RU" sz="900" dirty="0" smtClean="0">
                      <a:latin typeface="Calibri" pitchFamily="34" charset="0"/>
                    </a:rPr>
                    <a:t>проведение обширных аналитических (маркетинговых, социологических) исследований  по заказу общественных профессиональных организаций участников рынка и региональных министерств и  муниципальных органов;</a:t>
                  </a:r>
                </a:p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Wingdings" pitchFamily="2" charset="2"/>
                    <a:buChar char="ь"/>
                  </a:pPr>
                  <a:r>
                    <a:rPr lang="ru-RU" sz="900" dirty="0" smtClean="0">
                      <a:latin typeface="Calibri" pitchFamily="34" charset="0"/>
                    </a:rPr>
                    <a:t>организация аналитических секций и симпозиумов в рамках проведения региональных форумов</a:t>
                  </a:r>
                  <a:r>
                    <a:rPr lang="ru-RU" sz="900" dirty="0" smtClean="0">
                      <a:latin typeface="Times New Roman" pitchFamily="18" charset="0"/>
                    </a:rPr>
                    <a:t>.</a:t>
                  </a:r>
                  <a:r>
                    <a:rPr lang="ru-RU" sz="900" dirty="0" smtClean="0">
                      <a:latin typeface="Calibri" pitchFamily="34" charset="0"/>
                    </a:rPr>
                    <a:t>;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Char char="ь"/>
                    <a:tabLst/>
                  </a:pPr>
                  <a:r>
                    <a:rPr lang="ru-RU" sz="900" dirty="0" smtClean="0">
                      <a:latin typeface="Calibri" pitchFamily="34" charset="0"/>
                    </a:rPr>
                    <a:t> продвижение региональных  отделений посредством </a:t>
                  </a: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взаимодействия со СМИ по аналитическим вопросам;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Char char="ь"/>
                    <a:tabLst/>
                  </a:pP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продвижение продуктов аналитической деятельности на рынке недвижимости;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Char char="ь"/>
                    <a:tabLst/>
                  </a:pP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проведение аналитических семинаров для профессиональных участников регионального РН;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092" name="AutoShape 20"/>
                <p:cNvCxnSpPr>
                  <a:cxnSpLocks noChangeShapeType="1"/>
                  <a:stCxn id="3090" idx="2"/>
                </p:cNvCxnSpPr>
                <p:nvPr/>
              </p:nvCxnSpPr>
              <p:spPr bwMode="auto">
                <a:xfrm>
                  <a:off x="3144" y="6395"/>
                  <a:ext cx="15" cy="274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093" name="AutoShape 21"/>
                <p:cNvCxnSpPr>
                  <a:cxnSpLocks noChangeShapeType="1"/>
                  <a:endCxn id="3090" idx="0"/>
                </p:cNvCxnSpPr>
                <p:nvPr/>
              </p:nvCxnSpPr>
              <p:spPr bwMode="auto">
                <a:xfrm>
                  <a:off x="3141" y="4479"/>
                  <a:ext cx="3" cy="244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09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92" y="3777"/>
                  <a:ext cx="3480" cy="69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A5A5A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latin typeface="Calibri" pitchFamily="34" charset="0"/>
                    </a:rPr>
                    <a:t>Создание комитета / рабочей группы по аналитике 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095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3131" y="3372"/>
                  <a:ext cx="0" cy="404"/>
                </a:xfrm>
                <a:prstGeom prst="straightConnector1">
                  <a:avLst/>
                </a:prstGeom>
                <a:noFill/>
                <a:ln w="19050">
                  <a:solidFill>
                    <a:srgbClr val="A5A5A5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0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04" y="2802"/>
                  <a:ext cx="3480" cy="55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A5A5A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latin typeface="Calibri" pitchFamily="34" charset="0"/>
                    </a:rPr>
                    <a:t>Региональное Отделение РГР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3097" name="Group 25"/>
                <p:cNvGrpSpPr>
                  <a:grpSpLocks/>
                </p:cNvGrpSpPr>
                <p:nvPr/>
              </p:nvGrpSpPr>
              <p:grpSpPr bwMode="auto">
                <a:xfrm>
                  <a:off x="3131" y="1251"/>
                  <a:ext cx="5698" cy="1552"/>
                  <a:chOff x="3530" y="3812"/>
                  <a:chExt cx="5698" cy="1552"/>
                </a:xfrm>
              </p:grpSpPr>
              <p:cxnSp>
                <p:nvCxnSpPr>
                  <p:cNvPr id="3098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210" y="4959"/>
                    <a:ext cx="0" cy="40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A5A5A5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3099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40" y="4960"/>
                    <a:ext cx="0" cy="40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A5A5A5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3100" name="AutoShape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40" y="4975"/>
                    <a:ext cx="567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A5A5A5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01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05" y="4571"/>
                    <a:ext cx="0" cy="40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A5A5A5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310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0" y="3812"/>
                    <a:ext cx="5698" cy="744"/>
                  </a:xfrm>
                  <a:prstGeom prst="rect">
                    <a:avLst/>
                  </a:prstGeom>
                  <a:noFill/>
                  <a:ln w="19050">
                    <a:solidFill>
                      <a:srgbClr val="A5A5A5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rPr>
                      <a:t>Развитие аналитического направления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rPr>
                      <a:t>в субъектах РФ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103" name="Group 31"/>
                <p:cNvGrpSpPr>
                  <a:grpSpLocks/>
                </p:cNvGrpSpPr>
                <p:nvPr/>
              </p:nvGrpSpPr>
              <p:grpSpPr bwMode="auto">
                <a:xfrm>
                  <a:off x="2558" y="10897"/>
                  <a:ext cx="6254" cy="1109"/>
                  <a:chOff x="2558" y="10897"/>
                  <a:chExt cx="6254" cy="1109"/>
                </a:xfrm>
              </p:grpSpPr>
              <p:sp>
                <p:nvSpPr>
                  <p:cNvPr id="3106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8" y="11282"/>
                    <a:ext cx="6254" cy="724"/>
                  </a:xfrm>
                  <a:prstGeom prst="rect">
                    <a:avLst/>
                  </a:prstGeom>
                  <a:noFill/>
                  <a:ln w="19050">
                    <a:solidFill>
                      <a:srgbClr val="A5A5A5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200" b="1" dirty="0" smtClean="0">
                        <a:solidFill>
                          <a:srgbClr val="C00000"/>
                        </a:solidFill>
                        <a:latin typeface="Calibri" pitchFamily="34" charset="0"/>
                      </a:rPr>
                      <a:t>РГР -  Аттестация и сертификация аналитиков</a:t>
                    </a:r>
                    <a:endParaRPr lang="ru-RU" sz="1200" b="1" dirty="0" smtClean="0">
                      <a:solidFill>
                        <a:srgbClr val="C00000"/>
                      </a:solidFill>
                      <a:latin typeface="Times New Roman" pitchFamily="18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107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31" y="10897"/>
                    <a:ext cx="0" cy="38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A5A5A5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508104" y="4581128"/>
            <a:ext cx="2952328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7F7F7F"/>
                </a:solidFill>
                <a:latin typeface="Calibri" pitchFamily="34" charset="0"/>
              </a:rPr>
              <a:t>Получение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</a:rPr>
              <a:t>ДОПОЛНИТЕЛЬНОГО ДОХОДА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rgbClr val="7F7F7F"/>
                </a:solidFill>
                <a:latin typeface="Calibri" pitchFamily="34" charset="0"/>
              </a:rPr>
              <a:t>отделениях РГР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AutoShape 10"/>
          <p:cNvCxnSpPr>
            <a:cxnSpLocks noChangeShapeType="1"/>
          </p:cNvCxnSpPr>
          <p:nvPr/>
        </p:nvCxnSpPr>
        <p:spPr bwMode="auto">
          <a:xfrm>
            <a:off x="5220072" y="2420888"/>
            <a:ext cx="0" cy="2376264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AutoShape 10"/>
          <p:cNvCxnSpPr>
            <a:cxnSpLocks noChangeShapeType="1"/>
            <a:stCxn id="3076" idx="1"/>
          </p:cNvCxnSpPr>
          <p:nvPr/>
        </p:nvCxnSpPr>
        <p:spPr bwMode="auto">
          <a:xfrm flipH="1">
            <a:off x="5220072" y="2416436"/>
            <a:ext cx="273761" cy="4452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AutoShape 10"/>
          <p:cNvCxnSpPr>
            <a:cxnSpLocks noChangeShapeType="1"/>
          </p:cNvCxnSpPr>
          <p:nvPr/>
        </p:nvCxnSpPr>
        <p:spPr bwMode="auto">
          <a:xfrm flipH="1">
            <a:off x="5220072" y="3212976"/>
            <a:ext cx="288018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AutoShape 10"/>
          <p:cNvCxnSpPr>
            <a:cxnSpLocks noChangeShapeType="1"/>
          </p:cNvCxnSpPr>
          <p:nvPr/>
        </p:nvCxnSpPr>
        <p:spPr bwMode="auto">
          <a:xfrm flipH="1">
            <a:off x="5220072" y="4005064"/>
            <a:ext cx="296416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AutoShape 11"/>
          <p:cNvCxnSpPr>
            <a:cxnSpLocks noChangeShapeType="1"/>
          </p:cNvCxnSpPr>
          <p:nvPr/>
        </p:nvCxnSpPr>
        <p:spPr bwMode="auto">
          <a:xfrm>
            <a:off x="5220072" y="4797152"/>
            <a:ext cx="288032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AutoShape 12"/>
          <p:cNvCxnSpPr>
            <a:cxnSpLocks noChangeShapeType="1"/>
          </p:cNvCxnSpPr>
          <p:nvPr/>
        </p:nvCxnSpPr>
        <p:spPr bwMode="auto">
          <a:xfrm flipH="1">
            <a:off x="8388424" y="4005064"/>
            <a:ext cx="264170" cy="0"/>
          </a:xfrm>
          <a:prstGeom prst="straightConnector1">
            <a:avLst/>
          </a:prstGeom>
          <a:noFill/>
          <a:ln w="19050">
            <a:solidFill>
              <a:srgbClr val="A5A5A5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764704"/>
            <a:ext cx="8244408" cy="2160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419513" cy="46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827584" y="692696"/>
            <a:ext cx="2987823" cy="28803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r>
              <a:rPr lang="ru-RU" sz="1600" b="1" dirty="0" smtClean="0"/>
              <a:t>Образовательная деятельность</a:t>
            </a:r>
            <a:endParaRPr lang="ru-RU" sz="1600" b="1" dirty="0"/>
          </a:p>
          <a:p>
            <a:pPr marL="342900" indent="-342900" eaLnBrk="0" hangingPunct="0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771800" y="1340768"/>
            <a:ext cx="6120679" cy="93610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eaLnBrk="0" hangingPunct="0"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3501008"/>
            <a:ext cx="81724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827584" y="3429000"/>
            <a:ext cx="3312368" cy="28803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Исследовательские проекты</a:t>
            </a:r>
          </a:p>
          <a:p>
            <a:pPr marL="342900" indent="-342900" eaLnBrk="0" hangingPunct="0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Выноска со стрелкой вниз 64"/>
          <p:cNvSpPr/>
          <p:nvPr/>
        </p:nvSpPr>
        <p:spPr>
          <a:xfrm>
            <a:off x="1547664" y="116632"/>
            <a:ext cx="6480720" cy="64807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ПРЕИМУЩЕСТВА ДЛЯ РГР </a:t>
            </a:r>
          </a:p>
          <a:p>
            <a:pPr algn="ctr"/>
            <a:endParaRPr lang="ru-RU" dirty="0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827584" y="1052736"/>
            <a:ext cx="432048" cy="151216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403648" y="1196752"/>
            <a:ext cx="3240360" cy="136815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Повышение квалификации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специалиста рынка недвижимости</a:t>
            </a:r>
          </a:p>
          <a:p>
            <a:pPr marL="342900" indent="-342900" eaLnBrk="0" hangingPunct="0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Переподготовка (обучение)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специалистов из любой сферы, выпускников ВУЗа</a:t>
            </a:r>
          </a:p>
          <a:p>
            <a:pPr marL="342900" indent="-342900" eaLnBrk="0" hangingPunct="0">
              <a:defRPr/>
            </a:pPr>
            <a:r>
              <a:rPr lang="ru-RU" b="1" dirty="0" smtClean="0"/>
              <a:t> </a:t>
            </a:r>
            <a:endParaRPr lang="ru-RU" b="1" dirty="0"/>
          </a:p>
          <a:p>
            <a:pPr marL="342900" indent="-342900" eaLnBrk="0" hangingPunct="0">
              <a:defRPr/>
            </a:pPr>
            <a:endParaRPr lang="ru-RU" b="1" dirty="0"/>
          </a:p>
        </p:txBody>
      </p:sp>
      <p:sp>
        <p:nvSpPr>
          <p:cNvPr id="22" name="Нашивка 21"/>
          <p:cNvSpPr/>
          <p:nvPr/>
        </p:nvSpPr>
        <p:spPr>
          <a:xfrm>
            <a:off x="1115616" y="1268760"/>
            <a:ext cx="144016" cy="144016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115616" y="1988840"/>
            <a:ext cx="144016" cy="144016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 rot="10800000">
            <a:off x="4499992" y="1052736"/>
            <a:ext cx="504056" cy="151216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004048" y="1556792"/>
            <a:ext cx="1008112" cy="64807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БИРЖА </a:t>
            </a:r>
          </a:p>
          <a:p>
            <a:pPr marL="342900" indent="-342900" algn="ctr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одзаголовок 2"/>
          <p:cNvSpPr txBox="1">
            <a:spLocks/>
          </p:cNvSpPr>
          <p:nvPr/>
        </p:nvSpPr>
        <p:spPr>
          <a:xfrm>
            <a:off x="4211960" y="3140968"/>
            <a:ext cx="2520280" cy="36004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Подготовка специалистов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Левая фигурная скобка 53"/>
          <p:cNvSpPr/>
          <p:nvPr/>
        </p:nvSpPr>
        <p:spPr>
          <a:xfrm>
            <a:off x="6012160" y="1052736"/>
            <a:ext cx="504056" cy="151216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2051720" y="2636912"/>
            <a:ext cx="1080120" cy="28803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войная стрелка влево/вверх 69"/>
          <p:cNvSpPr/>
          <p:nvPr/>
        </p:nvSpPr>
        <p:spPr>
          <a:xfrm>
            <a:off x="3275856" y="2708920"/>
            <a:ext cx="4176464" cy="504056"/>
          </a:xfrm>
          <a:prstGeom prst="lef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19"/>
          <p:cNvSpPr>
            <a:spLocks noChangeArrowheads="1"/>
          </p:cNvSpPr>
          <p:nvPr/>
        </p:nvSpPr>
        <p:spPr bwMode="auto">
          <a:xfrm>
            <a:off x="1835696" y="2924944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Стажировка в организациях</a:t>
            </a:r>
            <a:endParaRPr lang="ru-RU" sz="14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3" name="Прямоугольник 19"/>
          <p:cNvSpPr>
            <a:spLocks noChangeArrowheads="1"/>
          </p:cNvSpPr>
          <p:nvPr/>
        </p:nvSpPr>
        <p:spPr bwMode="auto">
          <a:xfrm>
            <a:off x="6300192" y="980728"/>
            <a:ext cx="187220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Заявки от организаций членов РГР:</a:t>
            </a:r>
          </a:p>
          <a:p>
            <a:pPr algn="ctr"/>
            <a:r>
              <a:rPr lang="ru-RU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- Агентства недвижимости</a:t>
            </a:r>
          </a:p>
          <a:p>
            <a:pPr algn="ctr">
              <a:buFontTx/>
              <a:buChar char="-"/>
            </a:pPr>
            <a:r>
              <a:rPr lang="ru-RU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Строительные компании</a:t>
            </a:r>
          </a:p>
          <a:p>
            <a:pPr algn="ctr">
              <a:buFontTx/>
              <a:buChar char="-"/>
            </a:pPr>
            <a:r>
              <a:rPr lang="ru-RU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Оценочные компании</a:t>
            </a:r>
          </a:p>
          <a:p>
            <a:pPr algn="ctr">
              <a:buFontTx/>
              <a:buChar char="-"/>
            </a:pPr>
            <a:r>
              <a:rPr lang="ru-RU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Управляющие компании</a:t>
            </a:r>
          </a:p>
          <a:p>
            <a:pPr algn="ctr">
              <a:buFontTx/>
              <a:buChar char="-"/>
            </a:pPr>
            <a:r>
              <a:rPr lang="ru-RU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Банки и страховые организации</a:t>
            </a: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5508104" y="3429000"/>
            <a:ext cx="3096344" cy="28803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Консалтинговые проекты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83" name="Схема 82"/>
          <p:cNvGraphicFramePr/>
          <p:nvPr/>
        </p:nvGraphicFramePr>
        <p:xfrm>
          <a:off x="971600" y="4005064"/>
          <a:ext cx="35283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6" name="Схема 85"/>
          <p:cNvGraphicFramePr/>
          <p:nvPr/>
        </p:nvGraphicFramePr>
        <p:xfrm>
          <a:off x="5111552" y="4221088"/>
          <a:ext cx="40324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7" name="Двойная стрелка вверх/вниз 86"/>
          <p:cNvSpPr/>
          <p:nvPr/>
        </p:nvSpPr>
        <p:spPr>
          <a:xfrm rot="5400000">
            <a:off x="4626006" y="5031178"/>
            <a:ext cx="396044" cy="648072"/>
          </a:xfrm>
          <a:prstGeom prst="upDownArrow">
            <a:avLst>
              <a:gd name="adj1" fmla="val 50000"/>
              <a:gd name="adj2" fmla="val 2769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395536" y="836712"/>
            <a:ext cx="432048" cy="561662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48680"/>
            <a:ext cx="395536" cy="63093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ПЛОЩАДКА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2" grpId="0"/>
      <p:bldP spid="60" grpId="0" animBg="1"/>
      <p:bldP spid="70" grpId="0" animBg="1"/>
      <p:bldP spid="72" grpId="0"/>
      <p:bldP spid="73" grpId="0"/>
      <p:bldGraphic spid="83" grpId="0">
        <p:bldAsOne/>
      </p:bldGraphic>
      <p:bldGraphic spid="8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Прямоугольник 23"/>
          <p:cNvSpPr>
            <a:spLocks noChangeArrowheads="1"/>
          </p:cNvSpPr>
          <p:nvPr/>
        </p:nvSpPr>
        <p:spPr bwMode="auto">
          <a:xfrm>
            <a:off x="0" y="3068960"/>
            <a:ext cx="8927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ru-RU" sz="1400" dirty="0"/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ПО ВОПРОСАМ И СОТРУДНИЧЕСТВУ</a:t>
            </a:r>
          </a:p>
          <a:p>
            <a:pPr algn="r"/>
            <a:r>
              <a:rPr lang="ru-RU" sz="3600" b="1" dirty="0" smtClean="0"/>
              <a:t>ЕПИШИНА ЭЛЬВИРА ДМИТРИЕВНА,  </a:t>
            </a:r>
          </a:p>
          <a:p>
            <a:pPr algn="r"/>
            <a:r>
              <a:rPr lang="ru-RU" sz="3600" b="1" dirty="0" smtClean="0"/>
              <a:t>председатель комитета по консалтингу РГР</a:t>
            </a:r>
            <a:endParaRPr lang="ru-RU" sz="3600" b="1" dirty="0"/>
          </a:p>
          <a:p>
            <a:pPr algn="r"/>
            <a:r>
              <a:rPr lang="ru-RU" sz="3600" b="1" dirty="0"/>
              <a:t>тел.: 8 (342) </a:t>
            </a:r>
            <a:r>
              <a:rPr lang="ru-RU" sz="3600" b="1" dirty="0" smtClean="0"/>
              <a:t>257-15-75, </a:t>
            </a:r>
            <a:endParaRPr lang="ru-RU" sz="3600" b="1" dirty="0"/>
          </a:p>
          <a:p>
            <a:pPr algn="r"/>
            <a:r>
              <a:rPr lang="ru-RU" sz="3600" b="1" dirty="0" err="1"/>
              <a:t>e-mail</a:t>
            </a:r>
            <a:r>
              <a:rPr lang="ru-RU" sz="3600" b="1" dirty="0"/>
              <a:t>: </a:t>
            </a:r>
            <a:r>
              <a:rPr lang="en-US" sz="3600" b="1" dirty="0"/>
              <a:t>epishina@kamdolina.ru</a:t>
            </a:r>
            <a:endParaRPr lang="ru-RU" sz="3600" b="1" dirty="0"/>
          </a:p>
        </p:txBody>
      </p:sp>
      <p:sp>
        <p:nvSpPr>
          <p:cNvPr id="17414" name="TextBox 24"/>
          <p:cNvSpPr txBox="1">
            <a:spLocks noChangeArrowheads="1"/>
          </p:cNvSpPr>
          <p:nvPr/>
        </p:nvSpPr>
        <p:spPr bwMode="auto">
          <a:xfrm>
            <a:off x="1331640" y="198884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/>
              <a:t>СПАСИБО ЗА ВНИМАНИЕ!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19513" cy="46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836712"/>
          <a:ext cx="914400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0" y="4221088"/>
          <a:ext cx="9144000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827584" y="0"/>
            <a:ext cx="6984776" cy="98072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СЕРВИСОВ ОБЩЕСТВЕННОЙ ОРГАНИЗАЦИИ: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ПРОЕКТЫ КОМИТЕТА ПО КОНСАЛТИНГУ /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ВЗАИМОДЕЙСТВИЕ С ДРУГИМИ КОМИТЕТАМИ РГР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Образовательный проект (что уже сделано) </a:t>
            </a:r>
            <a:endParaRPr lang="ru-RU" sz="2400" b="1" dirty="0" smtClean="0"/>
          </a:p>
          <a:p>
            <a:pPr algn="ctr"/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0579" cy="56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392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Аналитический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сервис (что уже сделано)</a:t>
            </a:r>
            <a:endParaRPr lang="ru-RU" sz="2400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644007" cy="4896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4355976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36912"/>
            <a:ext cx="4690098" cy="4221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Исследовательские проекты (что уже делается)  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366179" cy="57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hphotos-xaf1/v/t1.0-9/11150216_811343712265500_5350049317355929495_n.jpg?oh=a581032fb5fe09416c16322dcae2eaba&amp;oe=56BFD5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3131840" cy="2204864"/>
          </a:xfrm>
          <a:prstGeom prst="rect">
            <a:avLst/>
          </a:prstGeom>
          <a:noFill/>
        </p:spPr>
      </p:pic>
      <p:pic>
        <p:nvPicPr>
          <p:cNvPr id="4100" name="Picture 4" descr="https://scontent.xx.fbcdn.net/hphotos-xat1/v/t1.0-9/11935017_919593531451479_1069135101508814757_n.jpg?oh=c34e0aa85aecd5975bd28d592cbe0abe&amp;oe=56B969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3528392" cy="2417845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32038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97152"/>
            <a:ext cx="302433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147" y="4797152"/>
            <a:ext cx="303285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0693" y="188640"/>
            <a:ext cx="290330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640"/>
            <a:ext cx="320384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88640"/>
            <a:ext cx="309278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2492896"/>
            <a:ext cx="30598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продвижение (фото с мероприятий 2014-2015)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auto">
          <a:xfrm>
            <a:off x="0" y="404664"/>
            <a:ext cx="449999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2014 год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X Камский форум, Диалог-ринг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 «Город для людей»,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Пермь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март 2014 года (организация и выступление).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Круглый стол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"Прикладные исследования рынка недвижимости",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Пермь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апрель 2014 г. (организация и выступление).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III Байкальский Международный форум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Профессионалов недвижимости»,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Диалог-ринг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Иркутск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апрель 2014 (организация и выступление).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В рамках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XVIII Национального конгресса по недвижимости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круглый стол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«Формирование современной информационной системы обмена  данными между профессиональными участниками рынка недвижимости»,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Сочи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июнь 2014 г.  (организация и выступление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Пермь-Екатеринбург-Омск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Бизнес-завтрак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"Новые горизонты сотрудничества на рынке недвижимости", Пермь, июль 2014 г. (организация и выступление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Пермь – Москва - Екатеринбург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Всероссийский Жилищный конгресс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Аналитическая конференция,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октябрь 2014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VII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Западно-Сибирский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форум по недвижимости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секция «Доступное жилье. Развитие региона»,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Омск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27-28 октября 2014 г. (организация и выступление)</a:t>
            </a:r>
          </a:p>
        </p:txBody>
      </p:sp>
      <p:sp>
        <p:nvSpPr>
          <p:cNvPr id="3" name="Прямоугольник 19"/>
          <p:cNvSpPr>
            <a:spLocks noChangeArrowheads="1"/>
          </p:cNvSpPr>
          <p:nvPr/>
        </p:nvSpPr>
        <p:spPr bwMode="auto">
          <a:xfrm>
            <a:off x="4572000" y="404664"/>
            <a:ext cx="468052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 год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Межрегиональная аналитическая бизнес-конференция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«Актуальный взгляд на развитие российского рынка в сфере финансов, недвижимости и строительства» в рамках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X Юбилейного Камского форума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 ,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Пермь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27 марта 2015 года (ежегодно. организация и выступление).</a:t>
            </a:r>
          </a:p>
          <a:p>
            <a:pPr>
              <a:buFont typeface="Arial" pitchFamily="34" charset="0"/>
              <a:buChar char="•"/>
            </a:pP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Диалог-ринг «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Хабаровск,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как территория развития современного рынка недвижимости», апрель 2015 г.</a:t>
            </a:r>
          </a:p>
          <a:p>
            <a:pPr>
              <a:buFont typeface="Arial" pitchFamily="34" charset="0"/>
              <a:buChar char="•"/>
            </a:pP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Круглый стол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с активными риэлторами Приморья , 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Владивосток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 18 апреля 2015.</a:t>
            </a:r>
          </a:p>
          <a:p>
            <a:pPr>
              <a:buFont typeface="Arial" pitchFamily="34" charset="0"/>
              <a:buChar char="•"/>
            </a:pP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4-я Дальневосточная конференция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«Малоэтажное строительство»,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Владивосток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 22-23 апреля 2015 </a:t>
            </a:r>
          </a:p>
          <a:p>
            <a:pPr>
              <a:buFont typeface="Arial" pitchFamily="34" charset="0"/>
              <a:buChar char="•"/>
            </a:pP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 12 июня 2015 года в рамках XIX Национального Конгресса по недвижимости Российской Гильдии Риэлторов в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Казани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 прошла секция PRO АНАЛИТИКА.</a:t>
            </a:r>
          </a:p>
          <a:p>
            <a:pPr>
              <a:buFont typeface="Arial" pitchFamily="34" charset="0"/>
              <a:buChar char="•"/>
            </a:pPr>
            <a:r>
              <a:rPr lang="ru-RU" sz="12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Пресс-завтрак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«Прошлое, настоящее и будущее рынка загородной недвижимости»,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Пермь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 сентябрь 2015 г. (организация и выступление).</a:t>
            </a:r>
          </a:p>
          <a:p>
            <a:pPr>
              <a:buFont typeface="Arial" pitchFamily="34" charset="0"/>
              <a:buChar char="•"/>
            </a:pP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 8 уральский форум по недвижимости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Открытая дискуссия «Долгосрочные тренды на рынке недвижимости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Екатеринбурга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», 15 октября 2015 г.</a:t>
            </a:r>
          </a:p>
          <a:p>
            <a:pPr>
              <a:buFont typeface="Arial" pitchFamily="34" charset="0"/>
              <a:buChar char="•"/>
            </a:pPr>
            <a:r>
              <a:rPr lang="ru-RU" sz="12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Курс для начинающих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"Как организовать профессиональный анализ рынка недвижимости" стартовал в марте 2015 г. в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Перми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 апрель Дальний Восток –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Хабаровск и  Владивосток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Москва</a:t>
            </a:r>
          </a:p>
          <a:p>
            <a:pPr>
              <a:buFont typeface="Arial" pitchFamily="34" charset="0"/>
              <a:buChar char="•"/>
            </a:pP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Всероссийский Жилищный конгресс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, Аналитическая конференция,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октябрь 2015</a:t>
            </a:r>
            <a:endParaRPr lang="en-US" sz="125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5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26 ноября 2015 года</a:t>
            </a:r>
            <a:r>
              <a:rPr lang="en-US" sz="12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Межрегиональная  научно-практическая  конференция 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«Кто на рынке загородной недвижимости выигрывает в кризис? Мнение  ведущих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девелоперов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Москва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1907704" y="0"/>
            <a:ext cx="5688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cs typeface="Arial" charset="0"/>
              </a:rPr>
              <a:t>EVENT-</a:t>
            </a: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МЕРОПРИЯТИЯ – межрегиональная интеграция</a:t>
            </a:r>
            <a:endParaRPr lang="ru-RU" sz="16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cs typeface="Arial" pitchFamily="34" charset="0"/>
              </a:rPr>
              <a:t>PR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продвижение (осуществлен сбор именных данных  ААРН И САКРН)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48872" cy="327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77768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309320" cy="42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2320" y="548680"/>
            <a:ext cx="1512168" cy="12926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 год </a:t>
            </a:r>
          </a:p>
          <a:p>
            <a:pPr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Учебная деятельность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аттестованных специалистов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403648" y="0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ИТОГИ в цифрах ЧТО УЖЕ СДЕЛАНО (фев.2014 – ноя.2015 гг.):</a:t>
            </a:r>
            <a:endParaRPr lang="ru-RU" sz="16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048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797152"/>
            <a:ext cx="2520280" cy="175432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Исследовательские проекты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Взаимодействие с другими профессиональными сообществами (АРБ, СРО оценщиков, НОЗА)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Разработка факторной модели анализа спроса и предложения в проект вовлечены АРБ, СРО оценщиков, РГУД, РГР</a:t>
            </a:r>
            <a:endParaRPr lang="ru-RU" sz="1200" u="sng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4797152"/>
            <a:ext cx="2520280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аналитического сообщества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г.Хабаровск создание Аналитического центра при региональной гильдии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Ближайшие планы: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Владивосток, Н.Новгород, Самара, Краснодар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8680"/>
            <a:ext cx="1368152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</a:rPr>
              <a:t>Система обмена данными по рынку недвижимости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портал </a:t>
            </a:r>
            <a:r>
              <a:rPr lang="en-US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городов России</a:t>
            </a:r>
            <a:endParaRPr lang="ru-RU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1916832"/>
            <a:ext cx="1547664" cy="93871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Сервис опросов </a:t>
            </a:r>
          </a:p>
          <a:p>
            <a:pPr lvl="0" algn="ctr"/>
            <a:r>
              <a:rPr lang="ru-RU" sz="11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(АН; Застройщики):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88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участника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города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4797152"/>
            <a:ext cx="2376264" cy="184665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EVENT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-мероприятия</a:t>
            </a:r>
          </a:p>
          <a:p>
            <a:pPr lvl="0" algn="ctr"/>
            <a:r>
              <a:rPr lang="ru-RU" sz="10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2014 году </a:t>
            </a:r>
          </a:p>
          <a:p>
            <a:pPr lvl="0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организовано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мероприятий</a:t>
            </a:r>
          </a:p>
          <a:p>
            <a:pPr lvl="0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принято участие в качестве докладчиков 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2мероприятия</a:t>
            </a:r>
          </a:p>
          <a:p>
            <a:pPr lvl="0" algn="ctr"/>
            <a:r>
              <a:rPr lang="ru-RU" sz="10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01.12.2015  </a:t>
            </a:r>
          </a:p>
          <a:p>
            <a:pPr lvl="0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организованно 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мероприятий 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проведено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обучающих курса</a:t>
            </a:r>
          </a:p>
          <a:p>
            <a:pPr lvl="0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принято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в качестве докладчиков 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мероприятия   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3212976"/>
            <a:ext cx="1584176" cy="110799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Единый реестр специалистов </a:t>
            </a:r>
          </a:p>
          <a:p>
            <a:pPr lvl="0"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5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01.08.2014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 – </a:t>
            </a:r>
            <a:r>
              <a:rPr lang="ru-RU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42 САКРН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5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30.10.2015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73 ААРН и САКРН</a:t>
            </a:r>
            <a:endParaRPr lang="ru-RU" sz="10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800</Words>
  <Application>Microsoft Office PowerPoint</Application>
  <PresentationFormat>Экран (4:3)</PresentationFormat>
  <Paragraphs>147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oputina</dc:creator>
  <cp:lastModifiedBy>epishina</cp:lastModifiedBy>
  <cp:revision>128</cp:revision>
  <dcterms:created xsi:type="dcterms:W3CDTF">2015-10-28T07:58:10Z</dcterms:created>
  <dcterms:modified xsi:type="dcterms:W3CDTF">2015-12-04T08:33:31Z</dcterms:modified>
</cp:coreProperties>
</file>