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8" r:id="rId4"/>
    <p:sldId id="279" r:id="rId5"/>
    <p:sldId id="280" r:id="rId6"/>
    <p:sldId id="281" r:id="rId7"/>
    <p:sldId id="263" r:id="rId8"/>
    <p:sldId id="264" r:id="rId9"/>
    <p:sldId id="265" r:id="rId10"/>
    <p:sldId id="267" r:id="rId11"/>
    <p:sldId id="266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mchel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msk-gid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price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\\SECRETARY\apraiser2\0БМЕН\Жилкина\титул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-16701"/>
            <a:ext cx="9153872" cy="68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54634" y="3262128"/>
            <a:ext cx="5437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Прикладная аналитика рынка недвижимости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419475" y="4585567"/>
            <a:ext cx="5616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А.И.Зыкова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Сертифицированный аналитик рынка недвижимости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1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CRETARY\apraiser2\0БМЕН\Зыкова\СЕМИНАР\слайды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Калькулятор сайта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://domchel.ru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(</a:t>
            </a:r>
            <a:r>
              <a:rPr lang="ru-RU" dirty="0" err="1" smtClean="0"/>
              <a:t>г.Челябинск</a:t>
            </a:r>
            <a:r>
              <a:rPr lang="ru-RU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053557"/>
            <a:ext cx="8424935" cy="580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Anna\Desktop\dom.7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05264"/>
            <a:ext cx="21145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8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CRETARY\apraiser2\0БМЕН\Зыкова\СЕМИНАР\слайды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Калькулятор </a:t>
            </a:r>
            <a:br>
              <a:rPr lang="ru-RU" sz="4000" dirty="0" smtClean="0"/>
            </a:br>
            <a:r>
              <a:rPr lang="ru-RU" sz="4000" dirty="0" smtClean="0"/>
              <a:t>сайта</a:t>
            </a:r>
            <a:r>
              <a:rPr lang="ru-RU" sz="4000" dirty="0" smtClean="0">
                <a:hlinkClick r:id="rId3"/>
              </a:rPr>
              <a:t/>
            </a:r>
            <a:br>
              <a:rPr lang="ru-RU" sz="4000" dirty="0" smtClean="0">
                <a:hlinkClick r:id="rId3"/>
              </a:rPr>
            </a:br>
            <a:r>
              <a:rPr lang="en-US" sz="4000" dirty="0" smtClean="0">
                <a:hlinkClick r:id="rId3"/>
              </a:rPr>
              <a:t>http</a:t>
            </a:r>
            <a:r>
              <a:rPr lang="en-US" sz="4000" dirty="0">
                <a:hlinkClick r:id="rId3"/>
              </a:rPr>
              <a:t>://omsk-gid.ru</a:t>
            </a:r>
            <a:r>
              <a:rPr lang="en-US" sz="4000" dirty="0" smtClean="0">
                <a:hlinkClick r:id="rId3"/>
              </a:rPr>
              <a:t>/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  (</a:t>
            </a:r>
            <a:r>
              <a:rPr lang="ru-RU" sz="4000" dirty="0" err="1" smtClean="0"/>
              <a:t>г.Омск</a:t>
            </a:r>
            <a:r>
              <a:rPr lang="ru-RU" sz="4000" dirty="0" smtClean="0"/>
              <a:t>)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4346780" cy="521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353884"/>
            <a:ext cx="19716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303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CRETARY\apraiser2\0БМЕН\Зыкова\СЕМИНАР\слайды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параметры, используемые в действующих калькуляторах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1"/>
            <a:ext cx="7931224" cy="3600400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Местоположение: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округ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микрорайон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 marL="0" indent="0">
              <a:buNone/>
            </a:pPr>
            <a:r>
              <a:rPr lang="ru-RU" sz="2800" dirty="0" smtClean="0"/>
              <a:t>Характеристики дома: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серия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возраст дома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материал стен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Характеристики квартиры: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Этаж расположения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Количество комнат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Общая площадь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Площадь кухни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Отделка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9572" y="5517232"/>
            <a:ext cx="7884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ИТОГ: отличие от рыночной стоимости может достигать нескольких миллионов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85925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CRETARY\apraiser2\0БМЕН\Зыкова\СЕМИНАР\слайды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Проблемы, возникающие в опыте представленных примеров.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44824"/>
            <a:ext cx="79928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Недостаточная проработка </a:t>
            </a:r>
            <a:r>
              <a:rPr lang="ru-RU" sz="2000" dirty="0" smtClean="0"/>
              <a:t>параметров. Не учтены:</a:t>
            </a:r>
          </a:p>
          <a:p>
            <a:pPr marL="285750" indent="606425">
              <a:buFont typeface="Wingdings" pitchFamily="2" charset="2"/>
              <a:buChar char="ü"/>
            </a:pPr>
            <a:r>
              <a:rPr lang="ru-RU" sz="2000" dirty="0" smtClean="0"/>
              <a:t>Класс качества</a:t>
            </a:r>
          </a:p>
          <a:p>
            <a:pPr marL="285750" indent="606425">
              <a:buFont typeface="Wingdings" pitchFamily="2" charset="2"/>
              <a:buChar char="ü"/>
            </a:pPr>
            <a:r>
              <a:rPr lang="ru-RU" sz="2000" dirty="0" smtClean="0"/>
              <a:t>Техническое состояние/Уровень отделки</a:t>
            </a:r>
          </a:p>
          <a:p>
            <a:pPr marL="285750" indent="606425">
              <a:buFont typeface="Wingdings" pitchFamily="2" charset="2"/>
              <a:buChar char="ü"/>
            </a:pPr>
            <a:r>
              <a:rPr lang="ru-RU" sz="2000" dirty="0" smtClean="0"/>
              <a:t>Расположение на этаже (угловая/</a:t>
            </a:r>
            <a:r>
              <a:rPr lang="ru-RU" sz="2000" dirty="0" err="1" smtClean="0"/>
              <a:t>неугловая</a:t>
            </a:r>
            <a:r>
              <a:rPr lang="ru-RU" sz="2000" dirty="0" smtClean="0"/>
              <a:t>)</a:t>
            </a:r>
          </a:p>
          <a:p>
            <a:pPr marL="285750" indent="606425">
              <a:buFont typeface="Wingdings" pitchFamily="2" charset="2"/>
              <a:buChar char="ü"/>
            </a:pPr>
            <a:r>
              <a:rPr lang="ru-RU" sz="2000" dirty="0" smtClean="0"/>
              <a:t>Наличие балкона</a:t>
            </a:r>
          </a:p>
          <a:p>
            <a:pPr marL="285750" indent="606425">
              <a:buFont typeface="Wingdings" pitchFamily="2" charset="2"/>
              <a:buChar char="ü"/>
            </a:pPr>
            <a:r>
              <a:rPr lang="ru-RU" sz="2000" dirty="0" smtClean="0"/>
              <a:t>Замена систем коммуникаций</a:t>
            </a:r>
          </a:p>
          <a:p>
            <a:pPr marL="285750" indent="606425">
              <a:buFont typeface="Wingdings" pitchFamily="2" charset="2"/>
              <a:buChar char="ü"/>
            </a:pPr>
            <a:r>
              <a:rPr lang="ru-RU" sz="2000" dirty="0" smtClean="0"/>
              <a:t>Вид из окна</a:t>
            </a:r>
          </a:p>
          <a:p>
            <a:endParaRPr lang="ru-RU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Отсутствует база объектов (заранее имеющиеся параметры, исключающие ошибку);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Большая погрешность при расчетах (в связи с большим разбросом параметров).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60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CRETARY\apraiser2\0БМЕН\Зыкова\СЕМИНАР\слайды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каких ситуациях мы сталкиваемся с необходимостью оценить свою недвижимость?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48880"/>
            <a:ext cx="8003232" cy="4281339"/>
          </a:xfrm>
        </p:spPr>
        <p:txBody>
          <a:bodyPr/>
          <a:lstStyle/>
          <a:p>
            <a:r>
              <a:rPr lang="ru-RU" dirty="0" smtClean="0"/>
              <a:t>Для купли-продажи;</a:t>
            </a:r>
          </a:p>
          <a:p>
            <a:r>
              <a:rPr lang="ru-RU" dirty="0" smtClean="0"/>
              <a:t>Для залога;</a:t>
            </a:r>
          </a:p>
          <a:p>
            <a:r>
              <a:rPr lang="ru-RU" dirty="0" smtClean="0"/>
              <a:t>Для раздела имущества;</a:t>
            </a:r>
          </a:p>
          <a:p>
            <a:r>
              <a:rPr lang="ru-RU" dirty="0" smtClean="0"/>
              <a:t>Для целей налогообложения;</a:t>
            </a:r>
          </a:p>
          <a:p>
            <a:r>
              <a:rPr lang="ru-RU" dirty="0" smtClean="0"/>
              <a:t>Для оформления наследства;</a:t>
            </a:r>
          </a:p>
          <a:p>
            <a:r>
              <a:rPr lang="ru-RU" dirty="0" smtClean="0"/>
              <a:t>И т.д.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4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CRETARY\apraiser2\0БМЕН\Зыкова\СЕМИНАР\слайды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 чем Вы задумываетесь, озвучивая цену объекта?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\\SECRETARY\apraiser2\0БМЕН\Зыкова\СЕМИНАР\слайды\слайд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32702"/>
            <a:ext cx="8532440" cy="541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CRETARY\apraiser2\0БМЕН\Зыкова\СЕМИНАР\слайды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Ориентиры определения стоимости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Сколько стоят аналогичные объекты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Сколько затрачено на</a:t>
            </a:r>
            <a:br>
              <a:rPr lang="ru-RU" dirty="0" smtClean="0"/>
            </a:br>
            <a:r>
              <a:rPr lang="ru-RU" dirty="0" smtClean="0"/>
              <a:t> возведение объекта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Какой доход приносит</a:t>
            </a:r>
            <a:br>
              <a:rPr lang="ru-RU" dirty="0" smtClean="0"/>
            </a:br>
            <a:r>
              <a:rPr lang="ru-RU" dirty="0" smtClean="0"/>
              <a:t> объект </a:t>
            </a:r>
            <a:endParaRPr lang="ru-RU" dirty="0"/>
          </a:p>
        </p:txBody>
      </p:sp>
      <p:pic>
        <p:nvPicPr>
          <p:cNvPr id="5" name="Picture 6" descr="новый адре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964" y="1453664"/>
            <a:ext cx="80566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недвижимос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02" y="1471784"/>
            <a:ext cx="727405" cy="99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377" y="2255948"/>
            <a:ext cx="9525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953" y="2618255"/>
            <a:ext cx="1157833" cy="38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023" y="2255948"/>
            <a:ext cx="1223961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nna\Desktop\smety_na_remontnye_raboty.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2"/>
          <a:stretch/>
        </p:blipFill>
        <p:spPr bwMode="auto">
          <a:xfrm>
            <a:off x="5863322" y="3140933"/>
            <a:ext cx="2089465" cy="154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na\Desktop\Pokupka-ili-arenda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24" y="4869160"/>
            <a:ext cx="2088787" cy="15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8-конечная звезда 3"/>
          <p:cNvSpPr/>
          <p:nvPr/>
        </p:nvSpPr>
        <p:spPr>
          <a:xfrm>
            <a:off x="1115616" y="1196752"/>
            <a:ext cx="360040" cy="360040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8-конечная звезда 12"/>
          <p:cNvSpPr/>
          <p:nvPr/>
        </p:nvSpPr>
        <p:spPr>
          <a:xfrm>
            <a:off x="1168388" y="2642220"/>
            <a:ext cx="360040" cy="360040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8-конечная звезда 13"/>
          <p:cNvSpPr/>
          <p:nvPr/>
        </p:nvSpPr>
        <p:spPr>
          <a:xfrm>
            <a:off x="1168388" y="4683681"/>
            <a:ext cx="360040" cy="360040"/>
          </a:xfrm>
          <a:prstGeom prst="star8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164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CRETARY\apraiser2\0БМЕН\Зыкова\СЕМИНАР\слайды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Методология оценочной деятельности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15849" y="2598003"/>
            <a:ext cx="237626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Затратный </a:t>
            </a:r>
            <a:br>
              <a:rPr lang="ru-RU" sz="2400" b="1" dirty="0" smtClean="0"/>
            </a:br>
            <a:r>
              <a:rPr lang="ru-RU" sz="2400" b="1" dirty="0" smtClean="0"/>
              <a:t>подход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2728" y="2598003"/>
            <a:ext cx="237626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Сравнительный подход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00870" y="2598003"/>
            <a:ext cx="237626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Доходный</a:t>
            </a:r>
            <a:br>
              <a:rPr lang="ru-RU" sz="2400" b="1" dirty="0" smtClean="0"/>
            </a:br>
            <a:r>
              <a:rPr lang="ru-RU" sz="2400" b="1" dirty="0" smtClean="0"/>
              <a:t> подход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87857" y="3771436"/>
            <a:ext cx="223224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Смета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87857" y="4683121"/>
            <a:ext cx="223224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Укрупненные сметные показатели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66765" y="3759791"/>
            <a:ext cx="223224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Аналогичные объекты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66765" y="4683121"/>
            <a:ext cx="2232248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Средние ценовые показатели (аналитика)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72878" y="3739539"/>
            <a:ext cx="223224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Капитализация дохода от объекта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72878" y="4688860"/>
            <a:ext cx="223224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Дисконтирование дохода от объекта</a:t>
            </a:r>
          </a:p>
          <a:p>
            <a:pPr algn="ctr"/>
            <a:endParaRPr lang="ru-RU" dirty="0"/>
          </a:p>
        </p:txBody>
      </p:sp>
      <p:sp>
        <p:nvSpPr>
          <p:cNvPr id="14" name="8-конечная звезда 13"/>
          <p:cNvSpPr/>
          <p:nvPr/>
        </p:nvSpPr>
        <p:spPr>
          <a:xfrm>
            <a:off x="1620820" y="1700808"/>
            <a:ext cx="360040" cy="360040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5" name="8-конечная звезда 14"/>
          <p:cNvSpPr/>
          <p:nvPr/>
        </p:nvSpPr>
        <p:spPr>
          <a:xfrm>
            <a:off x="4243941" y="1700808"/>
            <a:ext cx="360040" cy="360040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6" name="8-конечная звезда 15"/>
          <p:cNvSpPr/>
          <p:nvPr/>
        </p:nvSpPr>
        <p:spPr>
          <a:xfrm>
            <a:off x="6948264" y="1700808"/>
            <a:ext cx="360040" cy="360040"/>
          </a:xfrm>
          <a:prstGeom prst="star8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6002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CRETARY\apraiser2\0БМЕН\Зыкова\СЕМИНАР\слайды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000" dirty="0" smtClean="0"/>
          </a:p>
          <a:p>
            <a:pPr marL="0" indent="0" algn="ctr">
              <a:buNone/>
            </a:pPr>
            <a:r>
              <a:rPr lang="ru-RU" sz="5000" b="1" dirty="0" smtClean="0"/>
              <a:t>ПРИМЕРЫ ДЕЙСТВУЮЩИХ КАЛЬКУЛЯТОРОВ</a:t>
            </a:r>
            <a:endParaRPr lang="ru-RU" sz="5000" b="1" dirty="0"/>
          </a:p>
        </p:txBody>
      </p:sp>
    </p:spTree>
    <p:extLst>
      <p:ext uri="{BB962C8B-B14F-4D97-AF65-F5344CB8AC3E}">
        <p14:creationId xmlns:p14="http://schemas.microsoft.com/office/powerpoint/2010/main" val="76331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CRETARY\apraiser2\0БМЕН\Зыкова\СЕМИНАР\слайды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Калькулятор</a:t>
            </a:r>
            <a:br>
              <a:rPr lang="ru-RU" sz="4000" dirty="0" smtClean="0"/>
            </a:br>
            <a:r>
              <a:rPr lang="ru-RU" sz="4000" dirty="0" smtClean="0"/>
              <a:t> сайта</a:t>
            </a:r>
          </a:p>
          <a:p>
            <a:pPr marL="0" indent="0">
              <a:buNone/>
            </a:pPr>
            <a:r>
              <a:rPr lang="en-US" sz="4000" dirty="0" smtClean="0"/>
              <a:t>   irn.ru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>(</a:t>
            </a:r>
            <a:r>
              <a:rPr lang="ru-RU" sz="4000" dirty="0" err="1"/>
              <a:t>г.Москва</a:t>
            </a:r>
            <a:r>
              <a:rPr lang="ru-RU" sz="4000" dirty="0"/>
              <a:t>)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94" y="116632"/>
            <a:ext cx="4880620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nna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3096344" cy="8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9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CRETARY\apraiser2\0БМЕН\Зыкова\СЕМИНАР\слайды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Калькулятор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сайта</a:t>
            </a:r>
          </a:p>
          <a:p>
            <a:pPr marL="0" indent="0">
              <a:buNone/>
            </a:pPr>
            <a:r>
              <a:rPr lang="ru-RU" sz="4000" dirty="0" smtClean="0"/>
              <a:t>  (</a:t>
            </a:r>
            <a:r>
              <a:rPr lang="ru-RU" sz="4000" dirty="0" err="1"/>
              <a:t>г.Москва</a:t>
            </a:r>
            <a:r>
              <a:rPr lang="ru-RU" sz="4000" dirty="0"/>
              <a:t>)</a:t>
            </a:r>
          </a:p>
          <a:p>
            <a:pPr marL="0" indent="0"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572"/>
            <a:ext cx="4932040" cy="685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nna\Desktop\logo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2667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58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CRETARY\apraiser2\0БМЕН\Зыкова\СЕМИНАР\слайды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Калькулятор </a:t>
            </a:r>
            <a:br>
              <a:rPr lang="ru-RU" sz="4000" dirty="0" smtClean="0"/>
            </a:br>
            <a:r>
              <a:rPr lang="ru-RU" sz="4000" dirty="0" smtClean="0"/>
              <a:t>сайта</a:t>
            </a:r>
            <a:br>
              <a:rPr lang="ru-RU" sz="4000" dirty="0" smtClean="0"/>
            </a:br>
            <a:r>
              <a:rPr lang="en-US" sz="4000" dirty="0" smtClean="0">
                <a:hlinkClick r:id="rId3"/>
              </a:rPr>
              <a:t>www.realprice.ru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    (</a:t>
            </a:r>
            <a:r>
              <a:rPr lang="ru-RU" sz="4000" dirty="0" err="1" smtClean="0"/>
              <a:t>г.Москва</a:t>
            </a:r>
            <a:r>
              <a:rPr lang="ru-RU" sz="4000" dirty="0" smtClean="0"/>
              <a:t>)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038"/>
            <a:ext cx="5238708" cy="316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57525"/>
            <a:ext cx="5187347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Anna\Desktop\RP_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0" y="4453706"/>
            <a:ext cx="269863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814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208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В каких ситуациях мы сталкиваемся с необходимостью оценить свою недвижимость?</vt:lpstr>
      <vt:lpstr>О чем Вы задумываетесь, озвучивая цену объекта?</vt:lpstr>
      <vt:lpstr>Ориентиры определения стоимости</vt:lpstr>
      <vt:lpstr>Методология оценочной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Калькулятор сайта http://domchel.ru/ (г.Челябинск) </vt:lpstr>
      <vt:lpstr>Презентация PowerPoint</vt:lpstr>
      <vt:lpstr>Основные параметры, используемые в действующих калькуляторах</vt:lpstr>
      <vt:lpstr>Проблемы, возникающие в опыте представленных примеров.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35</cp:revision>
  <dcterms:created xsi:type="dcterms:W3CDTF">2014-05-06T06:46:24Z</dcterms:created>
  <dcterms:modified xsi:type="dcterms:W3CDTF">2014-05-14T05:27:49Z</dcterms:modified>
</cp:coreProperties>
</file>